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3.xml" ContentType="application/vnd.openxmlformats-officedocument.presentationml.notesSlid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1.xml" ContentType="application/vnd.openxmlformats-officedocument.presentationml.notesSlid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2.xml" ContentType="application/vnd.openxmlformats-officedocument.presentationml.notesSlide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3.xml" ContentType="application/vnd.openxmlformats-officedocument.presentationml.notesSlide+xml"/>
  <Override PartName="/ppt/charts/chart15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1" r:id="rId1"/>
    <p:sldMasterId id="2147483685" r:id="rId2"/>
    <p:sldMasterId id="2147483693" r:id="rId3"/>
  </p:sldMasterIdLst>
  <p:notesMasterIdLst>
    <p:notesMasterId r:id="rId54"/>
  </p:notesMasterIdLst>
  <p:sldIdLst>
    <p:sldId id="256" r:id="rId4"/>
    <p:sldId id="857" r:id="rId5"/>
    <p:sldId id="1655" r:id="rId6"/>
    <p:sldId id="1487" r:id="rId7"/>
    <p:sldId id="1488" r:id="rId8"/>
    <p:sldId id="1651" r:id="rId9"/>
    <p:sldId id="1652" r:id="rId10"/>
    <p:sldId id="1648" r:id="rId11"/>
    <p:sldId id="1650" r:id="rId12"/>
    <p:sldId id="1666" r:id="rId13"/>
    <p:sldId id="1667" r:id="rId14"/>
    <p:sldId id="1668" r:id="rId15"/>
    <p:sldId id="1664" r:id="rId16"/>
    <p:sldId id="1665" r:id="rId17"/>
    <p:sldId id="1654" r:id="rId18"/>
    <p:sldId id="1615" r:id="rId19"/>
    <p:sldId id="1656" r:id="rId20"/>
    <p:sldId id="1657" r:id="rId21"/>
    <p:sldId id="1658" r:id="rId22"/>
    <p:sldId id="1619" r:id="rId23"/>
    <p:sldId id="1624" r:id="rId24"/>
    <p:sldId id="1622" r:id="rId25"/>
    <p:sldId id="1662" r:id="rId26"/>
    <p:sldId id="1663" r:id="rId27"/>
    <p:sldId id="1659" r:id="rId28"/>
    <p:sldId id="1660" r:id="rId29"/>
    <p:sldId id="1626" r:id="rId30"/>
    <p:sldId id="1610" r:id="rId31"/>
    <p:sldId id="1611" r:id="rId32"/>
    <p:sldId id="1609" r:id="rId33"/>
    <p:sldId id="1627" r:id="rId34"/>
    <p:sldId id="1628" r:id="rId35"/>
    <p:sldId id="1629" r:id="rId36"/>
    <p:sldId id="1630" r:id="rId37"/>
    <p:sldId id="1631" r:id="rId38"/>
    <p:sldId id="1632" r:id="rId39"/>
    <p:sldId id="1633" r:id="rId40"/>
    <p:sldId id="1634" r:id="rId41"/>
    <p:sldId id="1635" r:id="rId42"/>
    <p:sldId id="1636" r:id="rId43"/>
    <p:sldId id="1637" r:id="rId44"/>
    <p:sldId id="1638" r:id="rId45"/>
    <p:sldId id="1639" r:id="rId46"/>
    <p:sldId id="1640" r:id="rId47"/>
    <p:sldId id="1641" r:id="rId48"/>
    <p:sldId id="1642" r:id="rId49"/>
    <p:sldId id="1643" r:id="rId50"/>
    <p:sldId id="1644" r:id="rId51"/>
    <p:sldId id="1645" r:id="rId52"/>
    <p:sldId id="1519" r:id="rId53"/>
  </p:sldIdLst>
  <p:sldSz cx="9901238" cy="6858000"/>
  <p:notesSz cx="7104063" cy="10234613"/>
  <p:embeddedFontLst>
    <p:embeddedFont>
      <p:font typeface="HY수평선M" panose="020B0600000101010101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휴먼모음T" panose="02030504000101010101" pitchFamily="18" charset="-127"/>
      <p:regular r:id="rId58"/>
    </p:embeddedFont>
    <p:embeddedFont>
      <p:font typeface="휴먼엑스포" panose="02030504000101010101" pitchFamily="18" charset="-127"/>
      <p:regular r:id="rId5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CCECFF"/>
    <a:srgbClr val="000000"/>
    <a:srgbClr val="FFC000"/>
    <a:srgbClr val="E7E7E7"/>
    <a:srgbClr val="404040"/>
    <a:srgbClr val="D9D9D9"/>
    <a:srgbClr val="4BACC6"/>
    <a:srgbClr val="5391A2"/>
    <a:srgbClr val="F48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36" autoAdjust="0"/>
    <p:restoredTop sz="96400" autoAdjust="0"/>
  </p:normalViewPr>
  <p:slideViewPr>
    <p:cSldViewPr snapToGrid="0">
      <p:cViewPr varScale="1">
        <p:scale>
          <a:sx n="114" d="100"/>
          <a:sy n="114" d="100"/>
        </p:scale>
        <p:origin x="114" y="96"/>
      </p:cViewPr>
      <p:guideLst>
        <p:guide orient="horz" pos="2160"/>
        <p:guide pos="31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8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font" Target="fonts/font1.fntdata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3.fntdata"/><Relationship Id="rId61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2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수신율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BTS1-1</c:v>
                </c:pt>
                <c:pt idx="1">
                  <c:v>BTS1-3-1</c:v>
                </c:pt>
                <c:pt idx="2">
                  <c:v>BTS1-3-2</c:v>
                </c:pt>
                <c:pt idx="3">
                  <c:v>BTS1-5</c:v>
                </c:pt>
                <c:pt idx="4">
                  <c:v>BTS1-7</c:v>
                </c:pt>
                <c:pt idx="5">
                  <c:v>BTS1-9</c:v>
                </c:pt>
                <c:pt idx="6">
                  <c:v>BTS1-11</c:v>
                </c:pt>
                <c:pt idx="7">
                  <c:v>평균 1</c:v>
                </c:pt>
                <c:pt idx="8">
                  <c:v>평균 2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95.63</c:v>
                </c:pt>
                <c:pt idx="1">
                  <c:v>79.709999999999994</c:v>
                </c:pt>
                <c:pt idx="2">
                  <c:v>97.75</c:v>
                </c:pt>
                <c:pt idx="3">
                  <c:v>95.54</c:v>
                </c:pt>
                <c:pt idx="4">
                  <c:v>98.94</c:v>
                </c:pt>
                <c:pt idx="5">
                  <c:v>95.86</c:v>
                </c:pt>
                <c:pt idx="6">
                  <c:v>96.81</c:v>
                </c:pt>
                <c:pt idx="7">
                  <c:v>93.75</c:v>
                </c:pt>
                <c:pt idx="8">
                  <c:v>96.72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1D-4E9B-820A-CC6B32042A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Loss율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BTS1-1</c:v>
                </c:pt>
                <c:pt idx="1">
                  <c:v>BTS1-3-1</c:v>
                </c:pt>
                <c:pt idx="2">
                  <c:v>BTS1-3-2</c:v>
                </c:pt>
                <c:pt idx="3">
                  <c:v>BTS1-5</c:v>
                </c:pt>
                <c:pt idx="4">
                  <c:v>BTS1-7</c:v>
                </c:pt>
                <c:pt idx="5">
                  <c:v>BTS1-9</c:v>
                </c:pt>
                <c:pt idx="6">
                  <c:v>BTS1-11</c:v>
                </c:pt>
                <c:pt idx="7">
                  <c:v>평균 1</c:v>
                </c:pt>
                <c:pt idx="8">
                  <c:v>평균 2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4.37</c:v>
                </c:pt>
                <c:pt idx="1">
                  <c:v>20.29</c:v>
                </c:pt>
                <c:pt idx="2">
                  <c:v>2.25</c:v>
                </c:pt>
                <c:pt idx="3">
                  <c:v>4.46</c:v>
                </c:pt>
                <c:pt idx="4">
                  <c:v>1.06</c:v>
                </c:pt>
                <c:pt idx="5">
                  <c:v>4.1399999999999997</c:v>
                </c:pt>
                <c:pt idx="6">
                  <c:v>3.19</c:v>
                </c:pt>
                <c:pt idx="7">
                  <c:v>6.25</c:v>
                </c:pt>
                <c:pt idx="8">
                  <c:v>3.28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1D-4E9B-820A-CC6B32042A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23707568"/>
        <c:axId val="323706000"/>
        <c:axId val="0"/>
      </c:bar3DChart>
      <c:catAx>
        <c:axId val="3237075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23706000"/>
        <c:crosses val="autoZero"/>
        <c:auto val="1"/>
        <c:lblAlgn val="ctr"/>
        <c:lblOffset val="100"/>
        <c:noMultiLvlLbl val="0"/>
      </c:catAx>
      <c:valAx>
        <c:axId val="323706000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323707568"/>
        <c:crosses val="autoZero"/>
        <c:crossBetween val="between"/>
      </c:valAx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>
        <a:defRPr sz="1000"/>
      </a:pPr>
      <a:endParaRPr lang="ko-K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BGW_2</a:t>
            </a:r>
            <a:endParaRPr lang="ko-KR"/>
          </a:p>
        </c:rich>
      </c:tx>
      <c:layout>
        <c:manualLayout>
          <c:xMode val="edge"/>
          <c:yMode val="edge"/>
          <c:x val="0.46803590642005549"/>
          <c:y val="0.112631026411199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수신율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Sheet1!$A$2:$A$15</c:f>
              <c:strCache>
                <c:ptCount val="14"/>
                <c:pt idx="0">
                  <c:v>22.08.19</c:v>
                </c:pt>
                <c:pt idx="1">
                  <c:v>22.08.20</c:v>
                </c:pt>
                <c:pt idx="2">
                  <c:v>22.08.21</c:v>
                </c:pt>
                <c:pt idx="3">
                  <c:v>22.08.22</c:v>
                </c:pt>
                <c:pt idx="4">
                  <c:v>22.08.23</c:v>
                </c:pt>
                <c:pt idx="5">
                  <c:v>22.08.24</c:v>
                </c:pt>
                <c:pt idx="6">
                  <c:v>22.08.25</c:v>
                </c:pt>
                <c:pt idx="7">
                  <c:v>22.08.26</c:v>
                </c:pt>
                <c:pt idx="8">
                  <c:v>22.08.27</c:v>
                </c:pt>
                <c:pt idx="9">
                  <c:v>22.08.28</c:v>
                </c:pt>
                <c:pt idx="10">
                  <c:v>22.08.29</c:v>
                </c:pt>
                <c:pt idx="11">
                  <c:v>22.08.30</c:v>
                </c:pt>
                <c:pt idx="12">
                  <c:v>22.08.31</c:v>
                </c:pt>
                <c:pt idx="13">
                  <c:v>평균</c:v>
                </c:pt>
              </c:strCache>
            </c:strRef>
          </c:cat>
          <c:val>
            <c:numRef>
              <c:f>Sheet1!$B$2:$B$15</c:f>
              <c:numCache>
                <c:formatCode>0.00"%"</c:formatCode>
                <c:ptCount val="14"/>
                <c:pt idx="0">
                  <c:v>89.027777777777771</c:v>
                </c:pt>
                <c:pt idx="1">
                  <c:v>79.791666666666671</c:v>
                </c:pt>
                <c:pt idx="2">
                  <c:v>78.194444444444443</c:v>
                </c:pt>
                <c:pt idx="3">
                  <c:v>71.180555555555557</c:v>
                </c:pt>
                <c:pt idx="4">
                  <c:v>84.861111111111114</c:v>
                </c:pt>
                <c:pt idx="5">
                  <c:v>98.75</c:v>
                </c:pt>
                <c:pt idx="6">
                  <c:v>99.513888888888886</c:v>
                </c:pt>
                <c:pt idx="7">
                  <c:v>99.444444444444443</c:v>
                </c:pt>
                <c:pt idx="8">
                  <c:v>100</c:v>
                </c:pt>
                <c:pt idx="9">
                  <c:v>99.583333333333329</c:v>
                </c:pt>
                <c:pt idx="10">
                  <c:v>97.916666666666657</c:v>
                </c:pt>
                <c:pt idx="11">
                  <c:v>98.680555555555557</c:v>
                </c:pt>
                <c:pt idx="12">
                  <c:v>95.490196078431381</c:v>
                </c:pt>
                <c:pt idx="13">
                  <c:v>91.639344262295083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E9-4E6E-B989-ABC6F0AF43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loss율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Sheet1!$A$2:$A$15</c:f>
              <c:strCache>
                <c:ptCount val="14"/>
                <c:pt idx="0">
                  <c:v>22.08.19</c:v>
                </c:pt>
                <c:pt idx="1">
                  <c:v>22.08.20</c:v>
                </c:pt>
                <c:pt idx="2">
                  <c:v>22.08.21</c:v>
                </c:pt>
                <c:pt idx="3">
                  <c:v>22.08.22</c:v>
                </c:pt>
                <c:pt idx="4">
                  <c:v>22.08.23</c:v>
                </c:pt>
                <c:pt idx="5">
                  <c:v>22.08.24</c:v>
                </c:pt>
                <c:pt idx="6">
                  <c:v>22.08.25</c:v>
                </c:pt>
                <c:pt idx="7">
                  <c:v>22.08.26</c:v>
                </c:pt>
                <c:pt idx="8">
                  <c:v>22.08.27</c:v>
                </c:pt>
                <c:pt idx="9">
                  <c:v>22.08.28</c:v>
                </c:pt>
                <c:pt idx="10">
                  <c:v>22.08.29</c:v>
                </c:pt>
                <c:pt idx="11">
                  <c:v>22.08.30</c:v>
                </c:pt>
                <c:pt idx="12">
                  <c:v>22.08.31</c:v>
                </c:pt>
                <c:pt idx="13">
                  <c:v>평균</c:v>
                </c:pt>
              </c:strCache>
            </c:strRef>
          </c:cat>
          <c:val>
            <c:numRef>
              <c:f>Sheet1!$C$2:$C$15</c:f>
              <c:numCache>
                <c:formatCode>0.00"%"</c:formatCode>
                <c:ptCount val="14"/>
                <c:pt idx="0">
                  <c:v>10.972222222222229</c:v>
                </c:pt>
                <c:pt idx="1">
                  <c:v>20.208333333333329</c:v>
                </c:pt>
                <c:pt idx="2">
                  <c:v>21.805555555555557</c:v>
                </c:pt>
                <c:pt idx="3">
                  <c:v>28.819444444444443</c:v>
                </c:pt>
                <c:pt idx="4">
                  <c:v>15.138888888888886</c:v>
                </c:pt>
                <c:pt idx="5">
                  <c:v>1.25</c:v>
                </c:pt>
                <c:pt idx="6">
                  <c:v>0.48611111111111427</c:v>
                </c:pt>
                <c:pt idx="7">
                  <c:v>0.55555555555555713</c:v>
                </c:pt>
                <c:pt idx="8">
                  <c:v>0</c:v>
                </c:pt>
                <c:pt idx="9">
                  <c:v>0.4166666666666714</c:v>
                </c:pt>
                <c:pt idx="10">
                  <c:v>2.0833333333333428</c:v>
                </c:pt>
                <c:pt idx="11">
                  <c:v>1.3194444444444429</c:v>
                </c:pt>
                <c:pt idx="12">
                  <c:v>4.5098039215686185</c:v>
                </c:pt>
                <c:pt idx="13">
                  <c:v>8.3606557377049171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E9-4E6E-B989-ABC6F0AF43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79471040"/>
        <c:axId val="314982720"/>
        <c:axId val="0"/>
      </c:bar3DChart>
      <c:catAx>
        <c:axId val="279471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4982720"/>
        <c:crosses val="autoZero"/>
        <c:auto val="1"/>
        <c:lblAlgn val="ctr"/>
        <c:lblOffset val="100"/>
        <c:noMultiLvlLbl val="0"/>
      </c:catAx>
      <c:valAx>
        <c:axId val="314982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%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9471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BGW_1</a:t>
            </a:r>
            <a:endParaRPr lang="ko-KR"/>
          </a:p>
        </c:rich>
      </c:tx>
      <c:layout>
        <c:manualLayout>
          <c:xMode val="edge"/>
          <c:yMode val="edge"/>
          <c:x val="0.46670097761335044"/>
          <c:y val="7.5628529423438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수신율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Sheet1!$A$2:$A$37</c:f>
              <c:strCache>
                <c:ptCount val="36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  <c:pt idx="35">
                  <c:v>평균</c:v>
                </c:pt>
              </c:strCache>
            </c:strRef>
          </c:cat>
          <c:val>
            <c:numRef>
              <c:f>Sheet1!$B$2:$B$37</c:f>
              <c:numCache>
                <c:formatCode>0.00"%"</c:formatCode>
                <c:ptCount val="36"/>
                <c:pt idx="0">
                  <c:v>88.125</c:v>
                </c:pt>
                <c:pt idx="1">
                  <c:v>85.902777777777771</c:v>
                </c:pt>
                <c:pt idx="2">
                  <c:v>93.75</c:v>
                </c:pt>
                <c:pt idx="3">
                  <c:v>92.361111111111114</c:v>
                </c:pt>
                <c:pt idx="4">
                  <c:v>96.944444444444443</c:v>
                </c:pt>
                <c:pt idx="5">
                  <c:v>96.041666666666657</c:v>
                </c:pt>
                <c:pt idx="6">
                  <c:v>60.555555555555557</c:v>
                </c:pt>
                <c:pt idx="7">
                  <c:v>73.680555555555557</c:v>
                </c:pt>
                <c:pt idx="8">
                  <c:v>83.333333333333329</c:v>
                </c:pt>
                <c:pt idx="9">
                  <c:v>67.847222222222214</c:v>
                </c:pt>
                <c:pt idx="10">
                  <c:v>65.138888888888886</c:v>
                </c:pt>
                <c:pt idx="11">
                  <c:v>35.416666666666664</c:v>
                </c:pt>
                <c:pt idx="12">
                  <c:v>29.444444444444443</c:v>
                </c:pt>
                <c:pt idx="13">
                  <c:v>16.388888888888889</c:v>
                </c:pt>
                <c:pt idx="14">
                  <c:v>28.333333333333332</c:v>
                </c:pt>
                <c:pt idx="15">
                  <c:v>79.583333333333329</c:v>
                </c:pt>
                <c:pt idx="16">
                  <c:v>99.166666666666657</c:v>
                </c:pt>
                <c:pt idx="17">
                  <c:v>85.902777777777771</c:v>
                </c:pt>
                <c:pt idx="18">
                  <c:v>19.513888888888889</c:v>
                </c:pt>
                <c:pt idx="19">
                  <c:v>73.055555555555557</c:v>
                </c:pt>
                <c:pt idx="20">
                  <c:v>16.319444444444443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83.194444444444443</c:v>
                </c:pt>
                <c:pt idx="26">
                  <c:v>65.208333333333329</c:v>
                </c:pt>
                <c:pt idx="27">
                  <c:v>94.375</c:v>
                </c:pt>
                <c:pt idx="28">
                  <c:v>11.597222222222221</c:v>
                </c:pt>
                <c:pt idx="29">
                  <c:v>13.819444444444445</c:v>
                </c:pt>
                <c:pt idx="30">
                  <c:v>62.638888888888886</c:v>
                </c:pt>
                <c:pt idx="31">
                  <c:v>65.763888888888886</c:v>
                </c:pt>
                <c:pt idx="32">
                  <c:v>58.263888888888886</c:v>
                </c:pt>
                <c:pt idx="33">
                  <c:v>50.763888888888886</c:v>
                </c:pt>
                <c:pt idx="34">
                  <c:v>28.43137254901961</c:v>
                </c:pt>
                <c:pt idx="35">
                  <c:v>55.104041616646654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8-43ED-8D20-B8401632E7D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Loss율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Sheet1!$A$2:$A$37</c:f>
              <c:strCache>
                <c:ptCount val="36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  <c:pt idx="35">
                  <c:v>평균</c:v>
                </c:pt>
              </c:strCache>
            </c:strRef>
          </c:cat>
          <c:val>
            <c:numRef>
              <c:f>Sheet1!$C$2:$C$37</c:f>
              <c:numCache>
                <c:formatCode>0.00"%"</c:formatCode>
                <c:ptCount val="36"/>
                <c:pt idx="0">
                  <c:v>11.875</c:v>
                </c:pt>
                <c:pt idx="1">
                  <c:v>14.097222222222229</c:v>
                </c:pt>
                <c:pt idx="2">
                  <c:v>6.25</c:v>
                </c:pt>
                <c:pt idx="3">
                  <c:v>7.6388888888888857</c:v>
                </c:pt>
                <c:pt idx="4">
                  <c:v>3.0555555555555571</c:v>
                </c:pt>
                <c:pt idx="5">
                  <c:v>3.9583333333333428</c:v>
                </c:pt>
                <c:pt idx="6">
                  <c:v>39.444444444444443</c:v>
                </c:pt>
                <c:pt idx="7">
                  <c:v>26.319444444444443</c:v>
                </c:pt>
                <c:pt idx="8">
                  <c:v>16.666666666666671</c:v>
                </c:pt>
                <c:pt idx="9">
                  <c:v>32.152777777777786</c:v>
                </c:pt>
                <c:pt idx="10">
                  <c:v>34.861111111111114</c:v>
                </c:pt>
                <c:pt idx="11">
                  <c:v>64.583333333333343</c:v>
                </c:pt>
                <c:pt idx="12">
                  <c:v>70.555555555555557</c:v>
                </c:pt>
                <c:pt idx="13">
                  <c:v>83.611111111111114</c:v>
                </c:pt>
                <c:pt idx="14">
                  <c:v>71.666666666666671</c:v>
                </c:pt>
                <c:pt idx="15">
                  <c:v>20.416666666666671</c:v>
                </c:pt>
                <c:pt idx="16">
                  <c:v>0.83333333333334281</c:v>
                </c:pt>
                <c:pt idx="17">
                  <c:v>14.097222222222229</c:v>
                </c:pt>
                <c:pt idx="18">
                  <c:v>80.486111111111114</c:v>
                </c:pt>
                <c:pt idx="19">
                  <c:v>26.944444444444443</c:v>
                </c:pt>
                <c:pt idx="20">
                  <c:v>83.680555555555557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16.805555555555557</c:v>
                </c:pt>
                <c:pt idx="26">
                  <c:v>34.791666666666671</c:v>
                </c:pt>
                <c:pt idx="27">
                  <c:v>5.625</c:v>
                </c:pt>
                <c:pt idx="28">
                  <c:v>88.402777777777771</c:v>
                </c:pt>
                <c:pt idx="29">
                  <c:v>86.180555555555557</c:v>
                </c:pt>
                <c:pt idx="30">
                  <c:v>37.361111111111114</c:v>
                </c:pt>
                <c:pt idx="31">
                  <c:v>34.236111111111114</c:v>
                </c:pt>
                <c:pt idx="32">
                  <c:v>41.736111111111114</c:v>
                </c:pt>
                <c:pt idx="33">
                  <c:v>49.236111111111114</c:v>
                </c:pt>
                <c:pt idx="34">
                  <c:v>71.568627450980387</c:v>
                </c:pt>
                <c:pt idx="35">
                  <c:v>44.895958383353346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B8-43ED-8D20-B8401632E7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78539808"/>
        <c:axId val="378542160"/>
        <c:axId val="0"/>
      </c:bar3DChart>
      <c:catAx>
        <c:axId val="37853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8542160"/>
        <c:crosses val="autoZero"/>
        <c:auto val="1"/>
        <c:lblAlgn val="ctr"/>
        <c:lblOffset val="100"/>
        <c:noMultiLvlLbl val="0"/>
      </c:catAx>
      <c:valAx>
        <c:axId val="37854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%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8539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453928554204652E-2"/>
          <c:y val="8.3446676788719781E-2"/>
          <c:w val="0.92996466350797058"/>
          <c:h val="0.6737807774028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배터리 소모량(%)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BTS1-1</c:v>
                </c:pt>
                <c:pt idx="1">
                  <c:v>BTS1-3</c:v>
                </c:pt>
                <c:pt idx="2">
                  <c:v>BTS1-5</c:v>
                </c:pt>
                <c:pt idx="3">
                  <c:v>BTS1-7</c:v>
                </c:pt>
                <c:pt idx="4">
                  <c:v>BTS1-9</c:v>
                </c:pt>
                <c:pt idx="5">
                  <c:v>BTS1-11</c:v>
                </c:pt>
                <c:pt idx="6">
                  <c:v>평균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0.06</c:v>
                </c:pt>
                <c:pt idx="1">
                  <c:v>0.06</c:v>
                </c:pt>
                <c:pt idx="2">
                  <c:v>0.11</c:v>
                </c:pt>
                <c:pt idx="3">
                  <c:v>0.11</c:v>
                </c:pt>
                <c:pt idx="4">
                  <c:v>0.06</c:v>
                </c:pt>
                <c:pt idx="5">
                  <c:v>0.11</c:v>
                </c:pt>
                <c:pt idx="6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F0-4290-A89C-F8EA785AC2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2732000"/>
        <c:axId val="392736704"/>
      </c:barChart>
      <c:catAx>
        <c:axId val="392732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2736704"/>
        <c:crosses val="autoZero"/>
        <c:auto val="1"/>
        <c:lblAlgn val="ctr"/>
        <c:lblOffset val="100"/>
        <c:noMultiLvlLbl val="0"/>
      </c:catAx>
      <c:valAx>
        <c:axId val="392736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2732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9365358325483213"/>
          <c:y val="0.87285011441602711"/>
          <c:w val="0.22673240086288912"/>
          <c:h val="0.111619175602997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배터리 소모량(%)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BTS5-2</c:v>
                </c:pt>
                <c:pt idx="1">
                  <c:v>BTS5-4</c:v>
                </c:pt>
                <c:pt idx="2">
                  <c:v>BTS5-6</c:v>
                </c:pt>
                <c:pt idx="3">
                  <c:v>BTS5-8</c:v>
                </c:pt>
                <c:pt idx="4">
                  <c:v>BTS5-10</c:v>
                </c:pt>
                <c:pt idx="5">
                  <c:v>BTS5-12</c:v>
                </c:pt>
                <c:pt idx="6">
                  <c:v>BTS5-13</c:v>
                </c:pt>
                <c:pt idx="7">
                  <c:v>BTS5-14</c:v>
                </c:pt>
                <c:pt idx="8">
                  <c:v>BTS5-15</c:v>
                </c:pt>
                <c:pt idx="9">
                  <c:v>BTS5-16</c:v>
                </c:pt>
                <c:pt idx="10">
                  <c:v>평균</c:v>
                </c:pt>
              </c:strCache>
            </c:strRef>
          </c:cat>
          <c:val>
            <c:numRef>
              <c:f>Sheet1!$B$2:$B$12</c:f>
              <c:numCache>
                <c:formatCode>0%</c:formatCode>
                <c:ptCount val="11"/>
                <c:pt idx="0">
                  <c:v>0.56000000000000005</c:v>
                </c:pt>
                <c:pt idx="1">
                  <c:v>0.56000000000000005</c:v>
                </c:pt>
                <c:pt idx="2">
                  <c:v>0.61</c:v>
                </c:pt>
                <c:pt idx="3">
                  <c:v>0.61</c:v>
                </c:pt>
                <c:pt idx="4">
                  <c:v>0</c:v>
                </c:pt>
                <c:pt idx="5">
                  <c:v>0.28000000000000003</c:v>
                </c:pt>
                <c:pt idx="6">
                  <c:v>0.61</c:v>
                </c:pt>
                <c:pt idx="7">
                  <c:v>0.56000000000000005</c:v>
                </c:pt>
                <c:pt idx="8">
                  <c:v>0.78</c:v>
                </c:pt>
                <c:pt idx="9">
                  <c:v>0.56000000000000005</c:v>
                </c:pt>
                <c:pt idx="10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86-4B42-971E-AAB13C2EE9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3424256"/>
        <c:axId val="393425432"/>
      </c:barChart>
      <c:catAx>
        <c:axId val="39342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3425432"/>
        <c:crosses val="autoZero"/>
        <c:auto val="1"/>
        <c:lblAlgn val="ctr"/>
        <c:lblOffset val="100"/>
        <c:noMultiLvlLbl val="0"/>
      </c:catAx>
      <c:valAx>
        <c:axId val="393425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3424256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725324392062444E-2"/>
          <c:y val="3.8052662771992207E-2"/>
          <c:w val="0.91326719735410244"/>
          <c:h val="0.657730364349617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배터리 소모량(%)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2.6261706510350706E-17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289-4372-AB96-5D3B3F653E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GW 1</c:v>
                </c:pt>
                <c:pt idx="1">
                  <c:v>GW 2-1</c:v>
                </c:pt>
                <c:pt idx="2">
                  <c:v>GW 2-2</c:v>
                </c:pt>
                <c:pt idx="3">
                  <c:v>GW 3</c:v>
                </c:pt>
                <c:pt idx="4">
                  <c:v>GW 4</c:v>
                </c:pt>
                <c:pt idx="5">
                  <c:v>GW 5</c:v>
                </c:pt>
                <c:pt idx="6">
                  <c:v>GW 6</c:v>
                </c:pt>
                <c:pt idx="7">
                  <c:v>평균 1</c:v>
                </c:pt>
                <c:pt idx="8">
                  <c:v>평균 2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0.5</c:v>
                </c:pt>
                <c:pt idx="1">
                  <c:v>1</c:v>
                </c:pt>
                <c:pt idx="2">
                  <c:v>1</c:v>
                </c:pt>
                <c:pt idx="3">
                  <c:v>0.17</c:v>
                </c:pt>
                <c:pt idx="4">
                  <c:v>0.5</c:v>
                </c:pt>
                <c:pt idx="5">
                  <c:v>0.56000000000000005</c:v>
                </c:pt>
                <c:pt idx="6">
                  <c:v>0.44</c:v>
                </c:pt>
                <c:pt idx="7">
                  <c:v>0.53</c:v>
                </c:pt>
                <c:pt idx="8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6B-4C80-A179-9B2C23DC6D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1825616"/>
        <c:axId val="391828360"/>
      </c:barChart>
      <c:catAx>
        <c:axId val="391825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1828360"/>
        <c:crosses val="autoZero"/>
        <c:auto val="1"/>
        <c:lblAlgn val="ctr"/>
        <c:lblOffset val="100"/>
        <c:noMultiLvlLbl val="0"/>
      </c:catAx>
      <c:valAx>
        <c:axId val="39182836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1825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413051974529042"/>
          <c:y val="0.81011478042856588"/>
          <c:w val="0.15460390704263638"/>
          <c:h val="9.5357856387354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BGW-1 배터리 소모량(%)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Sheet1!$A$2:$A$37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Sheet1!$B$2:$B$37</c:f>
              <c:numCache>
                <c:formatCode>0%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5.5555555555556344E-2</c:v>
                </c:pt>
                <c:pt idx="4">
                  <c:v>5.5555555555556344E-2</c:v>
                </c:pt>
                <c:pt idx="5">
                  <c:v>5.5555555555556344E-2</c:v>
                </c:pt>
                <c:pt idx="6">
                  <c:v>5.5555555555556344E-2</c:v>
                </c:pt>
                <c:pt idx="7">
                  <c:v>5.5555555555556344E-2</c:v>
                </c:pt>
                <c:pt idx="8">
                  <c:v>5.5555555555556344E-2</c:v>
                </c:pt>
                <c:pt idx="9">
                  <c:v>5.5555555555556344E-2</c:v>
                </c:pt>
                <c:pt idx="10">
                  <c:v>5.5555555555556344E-2</c:v>
                </c:pt>
                <c:pt idx="11">
                  <c:v>5.5555555555556344E-2</c:v>
                </c:pt>
                <c:pt idx="12">
                  <c:v>5.5555555555556344E-2</c:v>
                </c:pt>
                <c:pt idx="13">
                  <c:v>5.5555555555556344E-2</c:v>
                </c:pt>
                <c:pt idx="14">
                  <c:v>5.5555555555556344E-2</c:v>
                </c:pt>
                <c:pt idx="15">
                  <c:v>5.5555555555556344E-2</c:v>
                </c:pt>
                <c:pt idx="16">
                  <c:v>5.5555555555556344E-2</c:v>
                </c:pt>
                <c:pt idx="17">
                  <c:v>5.5555555555556344E-2</c:v>
                </c:pt>
                <c:pt idx="18">
                  <c:v>5.5555555555556344E-2</c:v>
                </c:pt>
                <c:pt idx="19">
                  <c:v>5.5555555555556344E-2</c:v>
                </c:pt>
                <c:pt idx="20">
                  <c:v>5.5555555555556344E-2</c:v>
                </c:pt>
                <c:pt idx="21">
                  <c:v>5.5555555555556344E-2</c:v>
                </c:pt>
                <c:pt idx="22">
                  <c:v>5.5555555555556344E-2</c:v>
                </c:pt>
                <c:pt idx="23">
                  <c:v>5.5555555555556344E-2</c:v>
                </c:pt>
                <c:pt idx="24">
                  <c:v>5.5555555555556344E-2</c:v>
                </c:pt>
                <c:pt idx="25">
                  <c:v>5.5555555555556344E-2</c:v>
                </c:pt>
                <c:pt idx="26">
                  <c:v>5.5555555555556344E-2</c:v>
                </c:pt>
                <c:pt idx="27">
                  <c:v>5.5555555555556344E-2</c:v>
                </c:pt>
                <c:pt idx="28">
                  <c:v>5.5555555555556344E-2</c:v>
                </c:pt>
                <c:pt idx="29">
                  <c:v>0.1111111111111117</c:v>
                </c:pt>
                <c:pt idx="30">
                  <c:v>0.1111111111111117</c:v>
                </c:pt>
                <c:pt idx="31">
                  <c:v>0.1111111111111117</c:v>
                </c:pt>
                <c:pt idx="32">
                  <c:v>0.1111111111111117</c:v>
                </c:pt>
                <c:pt idx="33">
                  <c:v>0.1111111111111117</c:v>
                </c:pt>
                <c:pt idx="34">
                  <c:v>0.1111111111111117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59-4F5E-A21B-17F55F4D72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2726120"/>
        <c:axId val="302720240"/>
      </c:lineChart>
      <c:catAx>
        <c:axId val="302726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2720240"/>
        <c:crosses val="autoZero"/>
        <c:auto val="1"/>
        <c:lblAlgn val="ctr"/>
        <c:lblOffset val="100"/>
        <c:noMultiLvlLbl val="0"/>
      </c:catAx>
      <c:valAx>
        <c:axId val="302720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2726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BTS1-1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Sheet1!$B$2:$B$36</c:f>
              <c:numCache>
                <c:formatCode>0.00\ "%"</c:formatCode>
                <c:ptCount val="35"/>
                <c:pt idx="0">
                  <c:v>100</c:v>
                </c:pt>
                <c:pt idx="1">
                  <c:v>100</c:v>
                </c:pt>
                <c:pt idx="2">
                  <c:v>95.208333333333329</c:v>
                </c:pt>
                <c:pt idx="3">
                  <c:v>93.75</c:v>
                </c:pt>
                <c:pt idx="4">
                  <c:v>98.611111111111114</c:v>
                </c:pt>
                <c:pt idx="5">
                  <c:v>98.680555555555557</c:v>
                </c:pt>
                <c:pt idx="6">
                  <c:v>86.041666666666671</c:v>
                </c:pt>
                <c:pt idx="7">
                  <c:v>82.152777777777771</c:v>
                </c:pt>
                <c:pt idx="8">
                  <c:v>89.583333333333329</c:v>
                </c:pt>
                <c:pt idx="9">
                  <c:v>93.055555555555557</c:v>
                </c:pt>
                <c:pt idx="10">
                  <c:v>90</c:v>
                </c:pt>
                <c:pt idx="11">
                  <c:v>92.5</c:v>
                </c:pt>
                <c:pt idx="12">
                  <c:v>91.875</c:v>
                </c:pt>
                <c:pt idx="13">
                  <c:v>91.527777777777771</c:v>
                </c:pt>
                <c:pt idx="14">
                  <c:v>97.291666666666657</c:v>
                </c:pt>
                <c:pt idx="15">
                  <c:v>99.652777777777771</c:v>
                </c:pt>
                <c:pt idx="16">
                  <c:v>99.166666666666657</c:v>
                </c:pt>
                <c:pt idx="17">
                  <c:v>99.097222222222214</c:v>
                </c:pt>
                <c:pt idx="18">
                  <c:v>99.583333333333329</c:v>
                </c:pt>
                <c:pt idx="19">
                  <c:v>98.541666666666657</c:v>
                </c:pt>
                <c:pt idx="20">
                  <c:v>95.694444444444443</c:v>
                </c:pt>
                <c:pt idx="21">
                  <c:v>94.444444444444443</c:v>
                </c:pt>
                <c:pt idx="22">
                  <c:v>92.569444444444443</c:v>
                </c:pt>
                <c:pt idx="23">
                  <c:v>98.472222222222214</c:v>
                </c:pt>
                <c:pt idx="24">
                  <c:v>97.638888888888886</c:v>
                </c:pt>
                <c:pt idx="25">
                  <c:v>93.888888888888886</c:v>
                </c:pt>
                <c:pt idx="26">
                  <c:v>94.652777777777771</c:v>
                </c:pt>
                <c:pt idx="27">
                  <c:v>97.152777777777771</c:v>
                </c:pt>
                <c:pt idx="28">
                  <c:v>97.013888888888886</c:v>
                </c:pt>
                <c:pt idx="29">
                  <c:v>98.888888888888886</c:v>
                </c:pt>
                <c:pt idx="30">
                  <c:v>98.888888888888886</c:v>
                </c:pt>
                <c:pt idx="31">
                  <c:v>99.236111111111114</c:v>
                </c:pt>
                <c:pt idx="32">
                  <c:v>94.791666666666671</c:v>
                </c:pt>
                <c:pt idx="33">
                  <c:v>99.097222222222214</c:v>
                </c:pt>
                <c:pt idx="34">
                  <c:v>99.313725490196092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FD-4821-8DCE-5328A7DAA4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BTS1-3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Sheet1!$C$2:$C$36</c:f>
              <c:numCache>
                <c:formatCode>0.00\ "%"</c:formatCode>
                <c:ptCount val="35"/>
                <c:pt idx="0">
                  <c:v>96.597222222222214</c:v>
                </c:pt>
                <c:pt idx="1">
                  <c:v>97.916666666666657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99.930555555555557</c:v>
                </c:pt>
                <c:pt idx="6">
                  <c:v>100</c:v>
                </c:pt>
                <c:pt idx="7">
                  <c:v>100</c:v>
                </c:pt>
                <c:pt idx="8">
                  <c:v>99.722222222222214</c:v>
                </c:pt>
                <c:pt idx="9">
                  <c:v>99.166666666666657</c:v>
                </c:pt>
                <c:pt idx="10">
                  <c:v>99.930555555555557</c:v>
                </c:pt>
                <c:pt idx="11">
                  <c:v>100</c:v>
                </c:pt>
                <c:pt idx="12">
                  <c:v>99.861111111111114</c:v>
                </c:pt>
                <c:pt idx="13">
                  <c:v>99.930555555555557</c:v>
                </c:pt>
                <c:pt idx="14">
                  <c:v>99.861111111111114</c:v>
                </c:pt>
                <c:pt idx="15">
                  <c:v>100</c:v>
                </c:pt>
                <c:pt idx="16">
                  <c:v>99.861111111111114</c:v>
                </c:pt>
                <c:pt idx="17">
                  <c:v>99.652777777777771</c:v>
                </c:pt>
                <c:pt idx="18">
                  <c:v>99.861111111111114</c:v>
                </c:pt>
                <c:pt idx="19">
                  <c:v>95.486111111111114</c:v>
                </c:pt>
                <c:pt idx="20">
                  <c:v>85.694444444444443</c:v>
                </c:pt>
                <c:pt idx="21">
                  <c:v>90.208333333333329</c:v>
                </c:pt>
                <c:pt idx="22">
                  <c:v>55.277777777777779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31.041666666666664</c:v>
                </c:pt>
                <c:pt idx="28">
                  <c:v>99.444444444444443</c:v>
                </c:pt>
                <c:pt idx="29">
                  <c:v>100</c:v>
                </c:pt>
                <c:pt idx="30">
                  <c:v>97.847222222222214</c:v>
                </c:pt>
                <c:pt idx="31">
                  <c:v>86.180555555555557</c:v>
                </c:pt>
                <c:pt idx="32">
                  <c:v>92.013888888888886</c:v>
                </c:pt>
                <c:pt idx="33">
                  <c:v>41.111111111111107</c:v>
                </c:pt>
                <c:pt idx="3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FD-4821-8DCE-5328A7DAA4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BTS1-5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Sheet1!$D$2:$D$36</c:f>
              <c:numCache>
                <c:formatCode>0.00\ "%"</c:formatCode>
                <c:ptCount val="35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94.722222222222214</c:v>
                </c:pt>
                <c:pt idx="4">
                  <c:v>94.097222222222214</c:v>
                </c:pt>
                <c:pt idx="5">
                  <c:v>97.847222222222214</c:v>
                </c:pt>
                <c:pt idx="6">
                  <c:v>93.888888888888886</c:v>
                </c:pt>
                <c:pt idx="7">
                  <c:v>94.583333333333329</c:v>
                </c:pt>
                <c:pt idx="8">
                  <c:v>99.791666666666657</c:v>
                </c:pt>
                <c:pt idx="9">
                  <c:v>99.375</c:v>
                </c:pt>
                <c:pt idx="10">
                  <c:v>98.75</c:v>
                </c:pt>
                <c:pt idx="11">
                  <c:v>98.263888888888886</c:v>
                </c:pt>
                <c:pt idx="12">
                  <c:v>99.027777777777771</c:v>
                </c:pt>
                <c:pt idx="13">
                  <c:v>94.513888888888886</c:v>
                </c:pt>
                <c:pt idx="14">
                  <c:v>89.513888888888886</c:v>
                </c:pt>
                <c:pt idx="15">
                  <c:v>83.888888888888886</c:v>
                </c:pt>
                <c:pt idx="16">
                  <c:v>87.916666666666671</c:v>
                </c:pt>
                <c:pt idx="17">
                  <c:v>89.444444444444443</c:v>
                </c:pt>
                <c:pt idx="18">
                  <c:v>86.666666666666671</c:v>
                </c:pt>
                <c:pt idx="19">
                  <c:v>94.791666666666671</c:v>
                </c:pt>
                <c:pt idx="20">
                  <c:v>94.236111111111114</c:v>
                </c:pt>
                <c:pt idx="21">
                  <c:v>96.388888888888886</c:v>
                </c:pt>
                <c:pt idx="22">
                  <c:v>97.013888888888886</c:v>
                </c:pt>
                <c:pt idx="23">
                  <c:v>91.458333333333329</c:v>
                </c:pt>
                <c:pt idx="24">
                  <c:v>94.930555555555557</c:v>
                </c:pt>
                <c:pt idx="25">
                  <c:v>87.013888888888886</c:v>
                </c:pt>
                <c:pt idx="26">
                  <c:v>90.416666666666671</c:v>
                </c:pt>
                <c:pt idx="27">
                  <c:v>99.305555555555557</c:v>
                </c:pt>
                <c:pt idx="28">
                  <c:v>99.722222222222214</c:v>
                </c:pt>
                <c:pt idx="29">
                  <c:v>98.541666666666657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98.82352941176471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AFD-4821-8DCE-5328A7DAA49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BTS1-7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Sheet1!$E$2:$E$36</c:f>
              <c:numCache>
                <c:formatCode>0.00\ "%"</c:formatCode>
                <c:ptCount val="35"/>
                <c:pt idx="0">
                  <c:v>99.236111111111114</c:v>
                </c:pt>
                <c:pt idx="1">
                  <c:v>98.819444444444443</c:v>
                </c:pt>
                <c:pt idx="2">
                  <c:v>99.583333333333329</c:v>
                </c:pt>
                <c:pt idx="3">
                  <c:v>99.861111111111114</c:v>
                </c:pt>
                <c:pt idx="4">
                  <c:v>96.736111111111114</c:v>
                </c:pt>
                <c:pt idx="5">
                  <c:v>98.472222222222214</c:v>
                </c:pt>
                <c:pt idx="6">
                  <c:v>97.777777777777771</c:v>
                </c:pt>
                <c:pt idx="7">
                  <c:v>99.236111111111114</c:v>
                </c:pt>
                <c:pt idx="8">
                  <c:v>99.652777777777771</c:v>
                </c:pt>
                <c:pt idx="9">
                  <c:v>100</c:v>
                </c:pt>
                <c:pt idx="10">
                  <c:v>99.930555555555557</c:v>
                </c:pt>
                <c:pt idx="11">
                  <c:v>98.125</c:v>
                </c:pt>
                <c:pt idx="12">
                  <c:v>100</c:v>
                </c:pt>
                <c:pt idx="13">
                  <c:v>99.930555555555557</c:v>
                </c:pt>
                <c:pt idx="14">
                  <c:v>99.861111111111114</c:v>
                </c:pt>
                <c:pt idx="15">
                  <c:v>99.791666666666657</c:v>
                </c:pt>
                <c:pt idx="16">
                  <c:v>99.652777777777771</c:v>
                </c:pt>
                <c:pt idx="17">
                  <c:v>99.583333333333329</c:v>
                </c:pt>
                <c:pt idx="18">
                  <c:v>100</c:v>
                </c:pt>
                <c:pt idx="19">
                  <c:v>99.791666666666657</c:v>
                </c:pt>
                <c:pt idx="20">
                  <c:v>100</c:v>
                </c:pt>
                <c:pt idx="21">
                  <c:v>99.652777777777771</c:v>
                </c:pt>
                <c:pt idx="22">
                  <c:v>99.097222222222214</c:v>
                </c:pt>
                <c:pt idx="23">
                  <c:v>98.75</c:v>
                </c:pt>
                <c:pt idx="24">
                  <c:v>98.055555555555557</c:v>
                </c:pt>
                <c:pt idx="25">
                  <c:v>94.513888888888886</c:v>
                </c:pt>
                <c:pt idx="26">
                  <c:v>93.819444444444443</c:v>
                </c:pt>
                <c:pt idx="27">
                  <c:v>99.722222222222214</c:v>
                </c:pt>
                <c:pt idx="28">
                  <c:v>99.652777777777771</c:v>
                </c:pt>
                <c:pt idx="29">
                  <c:v>99.583333333333329</c:v>
                </c:pt>
                <c:pt idx="30">
                  <c:v>100</c:v>
                </c:pt>
                <c:pt idx="31">
                  <c:v>99.930555555555557</c:v>
                </c:pt>
                <c:pt idx="32">
                  <c:v>97.916666666666657</c:v>
                </c:pt>
                <c:pt idx="33">
                  <c:v>98.75</c:v>
                </c:pt>
                <c:pt idx="34">
                  <c:v>96.568627450980401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AFD-4821-8DCE-5328A7DAA49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BTS1-9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Sheet1!$F$2:$F$36</c:f>
              <c:numCache>
                <c:formatCode>0.00\ "%"</c:formatCode>
                <c:ptCount val="35"/>
                <c:pt idx="0">
                  <c:v>89.444444444444443</c:v>
                </c:pt>
                <c:pt idx="1">
                  <c:v>87.569444444444443</c:v>
                </c:pt>
                <c:pt idx="2">
                  <c:v>80.208333333333329</c:v>
                </c:pt>
                <c:pt idx="3">
                  <c:v>93.055555555555557</c:v>
                </c:pt>
                <c:pt idx="4">
                  <c:v>97.291666666666657</c:v>
                </c:pt>
                <c:pt idx="5">
                  <c:v>97.569444444444443</c:v>
                </c:pt>
                <c:pt idx="6">
                  <c:v>97.013888888888886</c:v>
                </c:pt>
                <c:pt idx="7">
                  <c:v>95.347222222222214</c:v>
                </c:pt>
                <c:pt idx="8">
                  <c:v>97.083333333333329</c:v>
                </c:pt>
                <c:pt idx="9">
                  <c:v>99.097222222222214</c:v>
                </c:pt>
                <c:pt idx="10">
                  <c:v>99.375</c:v>
                </c:pt>
                <c:pt idx="11">
                  <c:v>99.930555555555557</c:v>
                </c:pt>
                <c:pt idx="12">
                  <c:v>99.513888888888886</c:v>
                </c:pt>
                <c:pt idx="13">
                  <c:v>99.861111111111114</c:v>
                </c:pt>
                <c:pt idx="14">
                  <c:v>99.861111111111114</c:v>
                </c:pt>
                <c:pt idx="15">
                  <c:v>98.194444444444443</c:v>
                </c:pt>
                <c:pt idx="16">
                  <c:v>99.236111111111114</c:v>
                </c:pt>
                <c:pt idx="17">
                  <c:v>98.75</c:v>
                </c:pt>
                <c:pt idx="18">
                  <c:v>98.125</c:v>
                </c:pt>
                <c:pt idx="19">
                  <c:v>95.416666666666671</c:v>
                </c:pt>
                <c:pt idx="20">
                  <c:v>94.513888888888886</c:v>
                </c:pt>
                <c:pt idx="21">
                  <c:v>90.347222222222214</c:v>
                </c:pt>
                <c:pt idx="22">
                  <c:v>97.5</c:v>
                </c:pt>
                <c:pt idx="23">
                  <c:v>98.055555555555557</c:v>
                </c:pt>
                <c:pt idx="24">
                  <c:v>95.347222222222214</c:v>
                </c:pt>
                <c:pt idx="25">
                  <c:v>89.583333333333329</c:v>
                </c:pt>
                <c:pt idx="26">
                  <c:v>93.333333333333329</c:v>
                </c:pt>
                <c:pt idx="27">
                  <c:v>92.847222222222214</c:v>
                </c:pt>
                <c:pt idx="28">
                  <c:v>97.986111111111114</c:v>
                </c:pt>
                <c:pt idx="29">
                  <c:v>97.152777777777771</c:v>
                </c:pt>
                <c:pt idx="30">
                  <c:v>97.986111111111114</c:v>
                </c:pt>
                <c:pt idx="31">
                  <c:v>95.902777777777771</c:v>
                </c:pt>
                <c:pt idx="32">
                  <c:v>96.666666666666657</c:v>
                </c:pt>
                <c:pt idx="33">
                  <c:v>98.611111111111114</c:v>
                </c:pt>
                <c:pt idx="34">
                  <c:v>97.843137254901961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AFD-4821-8DCE-5328A7DAA49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BTS1-11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Sheet1!$G$2:$G$36</c:f>
              <c:numCache>
                <c:formatCode>0.00\ "%"</c:formatCode>
                <c:ptCount val="35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99.930555555555557</c:v>
                </c:pt>
                <c:pt idx="4">
                  <c:v>100</c:v>
                </c:pt>
                <c:pt idx="5">
                  <c:v>99.930555555555557</c:v>
                </c:pt>
                <c:pt idx="6">
                  <c:v>100</c:v>
                </c:pt>
                <c:pt idx="7">
                  <c:v>99.930555555555557</c:v>
                </c:pt>
                <c:pt idx="8">
                  <c:v>99.930555555555557</c:v>
                </c:pt>
                <c:pt idx="9">
                  <c:v>100</c:v>
                </c:pt>
                <c:pt idx="10">
                  <c:v>100</c:v>
                </c:pt>
                <c:pt idx="11">
                  <c:v>99.930555555555557</c:v>
                </c:pt>
                <c:pt idx="12">
                  <c:v>100</c:v>
                </c:pt>
                <c:pt idx="13">
                  <c:v>99.930555555555557</c:v>
                </c:pt>
                <c:pt idx="14">
                  <c:v>99.791666666666657</c:v>
                </c:pt>
                <c:pt idx="15">
                  <c:v>99.861111111111114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99.930555555555557</c:v>
                </c:pt>
                <c:pt idx="20">
                  <c:v>99.652777777777771</c:v>
                </c:pt>
                <c:pt idx="21">
                  <c:v>99.861111111111114</c:v>
                </c:pt>
                <c:pt idx="22">
                  <c:v>99.097222222222214</c:v>
                </c:pt>
                <c:pt idx="23">
                  <c:v>99.236111111111114</c:v>
                </c:pt>
                <c:pt idx="24">
                  <c:v>99.027777777777771</c:v>
                </c:pt>
                <c:pt idx="25">
                  <c:v>95.277777777777771</c:v>
                </c:pt>
                <c:pt idx="26">
                  <c:v>94.861111111111114</c:v>
                </c:pt>
                <c:pt idx="27">
                  <c:v>97.708333333333329</c:v>
                </c:pt>
                <c:pt idx="28">
                  <c:v>5.4861111111111107</c:v>
                </c:pt>
                <c:pt idx="29">
                  <c:v>100</c:v>
                </c:pt>
                <c:pt idx="30">
                  <c:v>99.930555555555557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AFD-4821-8DCE-5328A7DAA4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8108800"/>
        <c:axId val="408106056"/>
      </c:lineChart>
      <c:catAx>
        <c:axId val="40810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8106056"/>
        <c:crosses val="autoZero"/>
        <c:auto val="1"/>
        <c:lblAlgn val="ctr"/>
        <c:lblOffset val="100"/>
        <c:noMultiLvlLbl val="0"/>
      </c:catAx>
      <c:valAx>
        <c:axId val="4081060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%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8108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1940174144898557E-2"/>
          <c:y val="0.12743884287191373"/>
          <c:w val="0.91727579507107071"/>
          <c:h val="0.6599856836077308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수신율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Sheet1!$A$2:$A$15</c:f>
              <c:strCache>
                <c:ptCount val="14"/>
                <c:pt idx="0">
                  <c:v>BTS5-2</c:v>
                </c:pt>
                <c:pt idx="1">
                  <c:v>BTS5-4-1</c:v>
                </c:pt>
                <c:pt idx="2">
                  <c:v>BTS5-4-2</c:v>
                </c:pt>
                <c:pt idx="3">
                  <c:v>BTS5-6</c:v>
                </c:pt>
                <c:pt idx="4">
                  <c:v>BTS5-8</c:v>
                </c:pt>
                <c:pt idx="5">
                  <c:v>BTS5-10</c:v>
                </c:pt>
                <c:pt idx="6">
                  <c:v>BTS5-12</c:v>
                </c:pt>
                <c:pt idx="7">
                  <c:v>BTS5-13</c:v>
                </c:pt>
                <c:pt idx="8">
                  <c:v>BTS5-14-1</c:v>
                </c:pt>
                <c:pt idx="9">
                  <c:v>BTS5-14-2</c:v>
                </c:pt>
                <c:pt idx="10">
                  <c:v>BTS5-15</c:v>
                </c:pt>
                <c:pt idx="11">
                  <c:v>BTS5-16</c:v>
                </c:pt>
                <c:pt idx="12">
                  <c:v>평균 1</c:v>
                </c:pt>
                <c:pt idx="13">
                  <c:v>평균 2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92.66</c:v>
                </c:pt>
                <c:pt idx="1">
                  <c:v>80.45</c:v>
                </c:pt>
                <c:pt idx="2">
                  <c:v>98.7</c:v>
                </c:pt>
                <c:pt idx="3">
                  <c:v>70.98</c:v>
                </c:pt>
                <c:pt idx="4">
                  <c:v>73.760000000000005</c:v>
                </c:pt>
                <c:pt idx="5">
                  <c:v>80.489999999999995</c:v>
                </c:pt>
                <c:pt idx="6">
                  <c:v>59.36</c:v>
                </c:pt>
                <c:pt idx="7">
                  <c:v>95.81</c:v>
                </c:pt>
                <c:pt idx="8">
                  <c:v>80.38</c:v>
                </c:pt>
                <c:pt idx="9">
                  <c:v>98.49</c:v>
                </c:pt>
                <c:pt idx="10">
                  <c:v>95.27</c:v>
                </c:pt>
                <c:pt idx="11">
                  <c:v>97.46</c:v>
                </c:pt>
                <c:pt idx="12">
                  <c:v>82.66</c:v>
                </c:pt>
                <c:pt idx="13">
                  <c:v>85.73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F3-4EF6-B361-C7CD0295316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Loss율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Sheet1!$A$2:$A$15</c:f>
              <c:strCache>
                <c:ptCount val="14"/>
                <c:pt idx="0">
                  <c:v>BTS5-2</c:v>
                </c:pt>
                <c:pt idx="1">
                  <c:v>BTS5-4-1</c:v>
                </c:pt>
                <c:pt idx="2">
                  <c:v>BTS5-4-2</c:v>
                </c:pt>
                <c:pt idx="3">
                  <c:v>BTS5-6</c:v>
                </c:pt>
                <c:pt idx="4">
                  <c:v>BTS5-8</c:v>
                </c:pt>
                <c:pt idx="5">
                  <c:v>BTS5-10</c:v>
                </c:pt>
                <c:pt idx="6">
                  <c:v>BTS5-12</c:v>
                </c:pt>
                <c:pt idx="7">
                  <c:v>BTS5-13</c:v>
                </c:pt>
                <c:pt idx="8">
                  <c:v>BTS5-14-1</c:v>
                </c:pt>
                <c:pt idx="9">
                  <c:v>BTS5-14-2</c:v>
                </c:pt>
                <c:pt idx="10">
                  <c:v>BTS5-15</c:v>
                </c:pt>
                <c:pt idx="11">
                  <c:v>BTS5-16</c:v>
                </c:pt>
                <c:pt idx="12">
                  <c:v>평균 1</c:v>
                </c:pt>
                <c:pt idx="13">
                  <c:v>평균 2</c:v>
                </c:pt>
              </c:strCache>
            </c:str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7.34</c:v>
                </c:pt>
                <c:pt idx="1">
                  <c:v>19.55</c:v>
                </c:pt>
                <c:pt idx="2">
                  <c:v>1.3</c:v>
                </c:pt>
                <c:pt idx="3">
                  <c:v>29.02</c:v>
                </c:pt>
                <c:pt idx="4">
                  <c:v>22.24</c:v>
                </c:pt>
                <c:pt idx="5">
                  <c:v>19.510000000000002</c:v>
                </c:pt>
                <c:pt idx="6">
                  <c:v>40.64</c:v>
                </c:pt>
                <c:pt idx="7">
                  <c:v>4.1900000000000004</c:v>
                </c:pt>
                <c:pt idx="8">
                  <c:v>19.62</c:v>
                </c:pt>
                <c:pt idx="9">
                  <c:v>1.51</c:v>
                </c:pt>
                <c:pt idx="10">
                  <c:v>4.7300000000000004</c:v>
                </c:pt>
                <c:pt idx="11">
                  <c:v>2.34</c:v>
                </c:pt>
                <c:pt idx="12">
                  <c:v>17.34</c:v>
                </c:pt>
                <c:pt idx="13">
                  <c:v>14.27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F3-4EF6-B361-C7CD029531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43548688"/>
        <c:axId val="343551432"/>
        <c:axId val="0"/>
      </c:bar3DChart>
      <c:catAx>
        <c:axId val="343548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3551432"/>
        <c:crosses val="autoZero"/>
        <c:auto val="1"/>
        <c:lblAlgn val="ctr"/>
        <c:lblOffset val="100"/>
        <c:noMultiLvlLbl val="0"/>
      </c:catAx>
      <c:valAx>
        <c:axId val="343551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3548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BTS5-2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Sheet1!$B$2:$B$36</c:f>
              <c:numCache>
                <c:formatCode>0.00\ "%"</c:formatCode>
                <c:ptCount val="35"/>
                <c:pt idx="0">
                  <c:v>100</c:v>
                </c:pt>
                <c:pt idx="1">
                  <c:v>100</c:v>
                </c:pt>
                <c:pt idx="2">
                  <c:v>95.208333333333329</c:v>
                </c:pt>
                <c:pt idx="3">
                  <c:v>93.75</c:v>
                </c:pt>
                <c:pt idx="4">
                  <c:v>98.611111111111114</c:v>
                </c:pt>
                <c:pt idx="5">
                  <c:v>98.680555555555557</c:v>
                </c:pt>
                <c:pt idx="6">
                  <c:v>80.625</c:v>
                </c:pt>
                <c:pt idx="7">
                  <c:v>82.152777777777771</c:v>
                </c:pt>
                <c:pt idx="8">
                  <c:v>89.444444444444443</c:v>
                </c:pt>
                <c:pt idx="9">
                  <c:v>93.055555555555557</c:v>
                </c:pt>
                <c:pt idx="10">
                  <c:v>89.791666666666671</c:v>
                </c:pt>
                <c:pt idx="11">
                  <c:v>92.5</c:v>
                </c:pt>
                <c:pt idx="12">
                  <c:v>91.875</c:v>
                </c:pt>
                <c:pt idx="13">
                  <c:v>91.527777777777771</c:v>
                </c:pt>
                <c:pt idx="14">
                  <c:v>97.291666666666657</c:v>
                </c:pt>
                <c:pt idx="15">
                  <c:v>99.652777777777771</c:v>
                </c:pt>
                <c:pt idx="16">
                  <c:v>99.166666666666657</c:v>
                </c:pt>
                <c:pt idx="17">
                  <c:v>99.097222222222214</c:v>
                </c:pt>
                <c:pt idx="18">
                  <c:v>99.583333333333329</c:v>
                </c:pt>
                <c:pt idx="19">
                  <c:v>98.541666666666657</c:v>
                </c:pt>
                <c:pt idx="20">
                  <c:v>95.694444444444443</c:v>
                </c:pt>
                <c:pt idx="21">
                  <c:v>94.444444444444443</c:v>
                </c:pt>
                <c:pt idx="22">
                  <c:v>92.569444444444443</c:v>
                </c:pt>
                <c:pt idx="23">
                  <c:v>98.472222222222214</c:v>
                </c:pt>
                <c:pt idx="24">
                  <c:v>97.638888888888886</c:v>
                </c:pt>
                <c:pt idx="25">
                  <c:v>93.888888888888886</c:v>
                </c:pt>
                <c:pt idx="26">
                  <c:v>94.652777777777771</c:v>
                </c:pt>
                <c:pt idx="27">
                  <c:v>97.152777777777771</c:v>
                </c:pt>
                <c:pt idx="28">
                  <c:v>97.013888888888886</c:v>
                </c:pt>
                <c:pt idx="29">
                  <c:v>98.888888888888886</c:v>
                </c:pt>
                <c:pt idx="30">
                  <c:v>98.888888888888886</c:v>
                </c:pt>
                <c:pt idx="31">
                  <c:v>99.236111111111114</c:v>
                </c:pt>
                <c:pt idx="32">
                  <c:v>94.791666666666671</c:v>
                </c:pt>
                <c:pt idx="33">
                  <c:v>65.972222222222214</c:v>
                </c:pt>
                <c:pt idx="34">
                  <c:v>8.5294117647058822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91-434E-A700-6D93E88A02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BTS5-4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Sheet1!$C$2:$C$36</c:f>
              <c:numCache>
                <c:formatCode>0.00\ "%"</c:formatCode>
                <c:ptCount val="35"/>
                <c:pt idx="0">
                  <c:v>99.444444444444443</c:v>
                </c:pt>
                <c:pt idx="1">
                  <c:v>98.402777777777771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99.930555555555557</c:v>
                </c:pt>
                <c:pt idx="6">
                  <c:v>99.236111111111114</c:v>
                </c:pt>
                <c:pt idx="7">
                  <c:v>100</c:v>
                </c:pt>
                <c:pt idx="8">
                  <c:v>99.722222222222214</c:v>
                </c:pt>
                <c:pt idx="9">
                  <c:v>99.166666666666657</c:v>
                </c:pt>
                <c:pt idx="10">
                  <c:v>99.930555555555557</c:v>
                </c:pt>
                <c:pt idx="11">
                  <c:v>100</c:v>
                </c:pt>
                <c:pt idx="12">
                  <c:v>99.861111111111114</c:v>
                </c:pt>
                <c:pt idx="13">
                  <c:v>99.930555555555557</c:v>
                </c:pt>
                <c:pt idx="14">
                  <c:v>99.861111111111114</c:v>
                </c:pt>
                <c:pt idx="15">
                  <c:v>100</c:v>
                </c:pt>
                <c:pt idx="16">
                  <c:v>99.861111111111114</c:v>
                </c:pt>
                <c:pt idx="17">
                  <c:v>99.652777777777771</c:v>
                </c:pt>
                <c:pt idx="18">
                  <c:v>99.791666666666657</c:v>
                </c:pt>
                <c:pt idx="19">
                  <c:v>95.555555555555557</c:v>
                </c:pt>
                <c:pt idx="20">
                  <c:v>85.694444444444443</c:v>
                </c:pt>
                <c:pt idx="21">
                  <c:v>90.208333333333329</c:v>
                </c:pt>
                <c:pt idx="22">
                  <c:v>55.277777777777779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31.041666666666664</c:v>
                </c:pt>
                <c:pt idx="28">
                  <c:v>99.444444444444443</c:v>
                </c:pt>
                <c:pt idx="29">
                  <c:v>99.722222222222214</c:v>
                </c:pt>
                <c:pt idx="30">
                  <c:v>99.791666666666657</c:v>
                </c:pt>
                <c:pt idx="31">
                  <c:v>99.652777777777771</c:v>
                </c:pt>
                <c:pt idx="32">
                  <c:v>99.930555555555557</c:v>
                </c:pt>
                <c:pt idx="33">
                  <c:v>41.111111111111107</c:v>
                </c:pt>
                <c:pt idx="3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91-434E-A700-6D93E88A02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BTS5-6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Sheet1!$D$2:$D$36</c:f>
              <c:numCache>
                <c:formatCode>0.00\ "%"</c:formatCode>
                <c:ptCount val="35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94.513888888888886</c:v>
                </c:pt>
                <c:pt idx="4">
                  <c:v>94.097222222222214</c:v>
                </c:pt>
                <c:pt idx="5">
                  <c:v>97.847222222222214</c:v>
                </c:pt>
                <c:pt idx="6">
                  <c:v>81.805555555555557</c:v>
                </c:pt>
                <c:pt idx="7">
                  <c:v>94.583333333333329</c:v>
                </c:pt>
                <c:pt idx="8">
                  <c:v>99.791666666666657</c:v>
                </c:pt>
                <c:pt idx="9">
                  <c:v>99.375</c:v>
                </c:pt>
                <c:pt idx="10">
                  <c:v>98.75</c:v>
                </c:pt>
                <c:pt idx="11">
                  <c:v>98.263888888888886</c:v>
                </c:pt>
                <c:pt idx="12">
                  <c:v>99.027777777777771</c:v>
                </c:pt>
                <c:pt idx="13">
                  <c:v>94.444444444444443</c:v>
                </c:pt>
                <c:pt idx="14">
                  <c:v>81.319444444444443</c:v>
                </c:pt>
                <c:pt idx="15">
                  <c:v>30.902777777777779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0.41666666666666663</c:v>
                </c:pt>
                <c:pt idx="20">
                  <c:v>0</c:v>
                </c:pt>
                <c:pt idx="21">
                  <c:v>1.25</c:v>
                </c:pt>
                <c:pt idx="22">
                  <c:v>68.541666666666671</c:v>
                </c:pt>
                <c:pt idx="23">
                  <c:v>91.458333333333329</c:v>
                </c:pt>
                <c:pt idx="24">
                  <c:v>94.930555555555557</c:v>
                </c:pt>
                <c:pt idx="25">
                  <c:v>87.013888888888886</c:v>
                </c:pt>
                <c:pt idx="26">
                  <c:v>90.416666666666671</c:v>
                </c:pt>
                <c:pt idx="27">
                  <c:v>99.027777777777771</c:v>
                </c:pt>
                <c:pt idx="28">
                  <c:v>77.777777777777771</c:v>
                </c:pt>
                <c:pt idx="29">
                  <c:v>55.694444444444443</c:v>
                </c:pt>
                <c:pt idx="30">
                  <c:v>80.138888888888886</c:v>
                </c:pt>
                <c:pt idx="31">
                  <c:v>70.625</c:v>
                </c:pt>
                <c:pt idx="32">
                  <c:v>47.777777777777779</c:v>
                </c:pt>
                <c:pt idx="33">
                  <c:v>65.972222222222214</c:v>
                </c:pt>
                <c:pt idx="34">
                  <c:v>95.588235294117652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791-434E-A700-6D93E88A02B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BTS5-8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Sheet1!$E$2:$E$36</c:f>
              <c:numCache>
                <c:formatCode>0.00\ "%"</c:formatCode>
                <c:ptCount val="35"/>
                <c:pt idx="0">
                  <c:v>39.444444444444443</c:v>
                </c:pt>
                <c:pt idx="1">
                  <c:v>56.527777777777779</c:v>
                </c:pt>
                <c:pt idx="2">
                  <c:v>99.097222222222214</c:v>
                </c:pt>
                <c:pt idx="3">
                  <c:v>67.777777777777771</c:v>
                </c:pt>
                <c:pt idx="4">
                  <c:v>96.111111111111114</c:v>
                </c:pt>
                <c:pt idx="5">
                  <c:v>38.611111111111107</c:v>
                </c:pt>
                <c:pt idx="6">
                  <c:v>96.736111111111114</c:v>
                </c:pt>
                <c:pt idx="7">
                  <c:v>99.652777777777771</c:v>
                </c:pt>
                <c:pt idx="8">
                  <c:v>99.652777777777771</c:v>
                </c:pt>
                <c:pt idx="9">
                  <c:v>42.152777777777779</c:v>
                </c:pt>
                <c:pt idx="10">
                  <c:v>16.875</c:v>
                </c:pt>
                <c:pt idx="11">
                  <c:v>28.819444444444443</c:v>
                </c:pt>
                <c:pt idx="12">
                  <c:v>19.236111111111111</c:v>
                </c:pt>
                <c:pt idx="13">
                  <c:v>78.680555555555557</c:v>
                </c:pt>
                <c:pt idx="14">
                  <c:v>99.861111111111114</c:v>
                </c:pt>
                <c:pt idx="15">
                  <c:v>99.791666666666657</c:v>
                </c:pt>
                <c:pt idx="16">
                  <c:v>99.583333333333329</c:v>
                </c:pt>
                <c:pt idx="17">
                  <c:v>99.583333333333329</c:v>
                </c:pt>
                <c:pt idx="18">
                  <c:v>100</c:v>
                </c:pt>
                <c:pt idx="19">
                  <c:v>99.722222222222214</c:v>
                </c:pt>
                <c:pt idx="20">
                  <c:v>99.375</c:v>
                </c:pt>
                <c:pt idx="21">
                  <c:v>57.152777777777779</c:v>
                </c:pt>
                <c:pt idx="22">
                  <c:v>61.458333333333329</c:v>
                </c:pt>
                <c:pt idx="23">
                  <c:v>97.638888888888886</c:v>
                </c:pt>
                <c:pt idx="24">
                  <c:v>96.666666666666657</c:v>
                </c:pt>
                <c:pt idx="25">
                  <c:v>74.722222222222214</c:v>
                </c:pt>
                <c:pt idx="26">
                  <c:v>75.277777777777771</c:v>
                </c:pt>
                <c:pt idx="27">
                  <c:v>98.958333333333329</c:v>
                </c:pt>
                <c:pt idx="28">
                  <c:v>81.597222222222214</c:v>
                </c:pt>
                <c:pt idx="29">
                  <c:v>58.611111111111107</c:v>
                </c:pt>
                <c:pt idx="30">
                  <c:v>80.069444444444443</c:v>
                </c:pt>
                <c:pt idx="31">
                  <c:v>78.333333333333329</c:v>
                </c:pt>
                <c:pt idx="32">
                  <c:v>31.388888888888889</c:v>
                </c:pt>
                <c:pt idx="33">
                  <c:v>23.888888888888889</c:v>
                </c:pt>
                <c:pt idx="34">
                  <c:v>94.607843137254903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791-434E-A700-6D93E88A02B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BTS5-10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Sheet1!$F$2:$F$36</c:f>
              <c:numCache>
                <c:formatCode>0.00\ "%"</c:formatCode>
                <c:ptCount val="35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99.930555555555557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99.930555555555557</c:v>
                </c:pt>
                <c:pt idx="8">
                  <c:v>99.930555555555557</c:v>
                </c:pt>
                <c:pt idx="9">
                  <c:v>100</c:v>
                </c:pt>
                <c:pt idx="10">
                  <c:v>100</c:v>
                </c:pt>
                <c:pt idx="11">
                  <c:v>99.930555555555557</c:v>
                </c:pt>
                <c:pt idx="12">
                  <c:v>100</c:v>
                </c:pt>
                <c:pt idx="13">
                  <c:v>99.930555555555557</c:v>
                </c:pt>
                <c:pt idx="14">
                  <c:v>99.861111111111114</c:v>
                </c:pt>
                <c:pt idx="15">
                  <c:v>99.375</c:v>
                </c:pt>
                <c:pt idx="16">
                  <c:v>99.861111111111114</c:v>
                </c:pt>
                <c:pt idx="17">
                  <c:v>100</c:v>
                </c:pt>
                <c:pt idx="18">
                  <c:v>100</c:v>
                </c:pt>
                <c:pt idx="19">
                  <c:v>99.930555555555557</c:v>
                </c:pt>
                <c:pt idx="20">
                  <c:v>94.375</c:v>
                </c:pt>
                <c:pt idx="21">
                  <c:v>88.333333333333329</c:v>
                </c:pt>
                <c:pt idx="22">
                  <c:v>93.472222222222214</c:v>
                </c:pt>
                <c:pt idx="23">
                  <c:v>68.333333333333329</c:v>
                </c:pt>
                <c:pt idx="24">
                  <c:v>92.083333333333329</c:v>
                </c:pt>
                <c:pt idx="25">
                  <c:v>53.958333333333329</c:v>
                </c:pt>
                <c:pt idx="26">
                  <c:v>55.972222222222221</c:v>
                </c:pt>
                <c:pt idx="27">
                  <c:v>91.111111111111114</c:v>
                </c:pt>
                <c:pt idx="28">
                  <c:v>35.138888888888886</c:v>
                </c:pt>
                <c:pt idx="29">
                  <c:v>0.55555555555555558</c:v>
                </c:pt>
                <c:pt idx="30">
                  <c:v>1.7361111111111112</c:v>
                </c:pt>
                <c:pt idx="31">
                  <c:v>0</c:v>
                </c:pt>
                <c:pt idx="32">
                  <c:v>9.8611111111111107</c:v>
                </c:pt>
                <c:pt idx="33">
                  <c:v>41.458333333333336</c:v>
                </c:pt>
                <c:pt idx="34">
                  <c:v>97.058823529411768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791-434E-A700-6D93E88A02B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BTS5-12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Sheet1!$G$2:$G$36</c:f>
              <c:numCache>
                <c:formatCode>0.00\ "%"</c:formatCode>
                <c:ptCount val="35"/>
                <c:pt idx="0">
                  <c:v>100</c:v>
                </c:pt>
                <c:pt idx="1">
                  <c:v>99.652777777777771</c:v>
                </c:pt>
                <c:pt idx="2">
                  <c:v>95.208333333333329</c:v>
                </c:pt>
                <c:pt idx="3">
                  <c:v>93.680555555555557</c:v>
                </c:pt>
                <c:pt idx="4">
                  <c:v>98.611111111111114</c:v>
                </c:pt>
                <c:pt idx="5">
                  <c:v>98.680555555555557</c:v>
                </c:pt>
                <c:pt idx="6">
                  <c:v>58.055555555555557</c:v>
                </c:pt>
                <c:pt idx="7">
                  <c:v>36.041666666666664</c:v>
                </c:pt>
                <c:pt idx="8">
                  <c:v>61.666666666666664</c:v>
                </c:pt>
                <c:pt idx="9">
                  <c:v>92.777777777777771</c:v>
                </c:pt>
                <c:pt idx="10">
                  <c:v>89.375</c:v>
                </c:pt>
                <c:pt idx="11">
                  <c:v>76.666666666666671</c:v>
                </c:pt>
                <c:pt idx="12">
                  <c:v>55.833333333333329</c:v>
                </c:pt>
                <c:pt idx="13">
                  <c:v>58.055555555555557</c:v>
                </c:pt>
                <c:pt idx="14">
                  <c:v>58.888888888888886</c:v>
                </c:pt>
                <c:pt idx="15">
                  <c:v>57.5</c:v>
                </c:pt>
                <c:pt idx="16">
                  <c:v>0</c:v>
                </c:pt>
                <c:pt idx="17">
                  <c:v>29.444444444444443</c:v>
                </c:pt>
                <c:pt idx="18">
                  <c:v>98.333333333333329</c:v>
                </c:pt>
                <c:pt idx="19">
                  <c:v>33.055555555555557</c:v>
                </c:pt>
                <c:pt idx="20">
                  <c:v>79.375</c:v>
                </c:pt>
                <c:pt idx="21">
                  <c:v>94.444444444444443</c:v>
                </c:pt>
                <c:pt idx="22">
                  <c:v>92.569444444444443</c:v>
                </c:pt>
                <c:pt idx="23">
                  <c:v>98.472222222222214</c:v>
                </c:pt>
                <c:pt idx="24">
                  <c:v>97.638888888888886</c:v>
                </c:pt>
                <c:pt idx="25">
                  <c:v>25.138888888888889</c:v>
                </c:pt>
                <c:pt idx="26">
                  <c:v>29.375</c:v>
                </c:pt>
                <c:pt idx="27">
                  <c:v>0</c:v>
                </c:pt>
                <c:pt idx="28">
                  <c:v>85.416666666666671</c:v>
                </c:pt>
                <c:pt idx="29">
                  <c:v>66.25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0.1388888888888889</c:v>
                </c:pt>
                <c:pt idx="3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791-434E-A700-6D93E88A02B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BTS5-13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Sheet1!$H$2:$H$36</c:f>
              <c:numCache>
                <c:formatCode>0.00\ "%"</c:formatCode>
                <c:ptCount val="35"/>
                <c:pt idx="0">
                  <c:v>100</c:v>
                </c:pt>
                <c:pt idx="1">
                  <c:v>100</c:v>
                </c:pt>
                <c:pt idx="2">
                  <c:v>98.402777777777771</c:v>
                </c:pt>
                <c:pt idx="3">
                  <c:v>96.388888888888886</c:v>
                </c:pt>
                <c:pt idx="4">
                  <c:v>98.611111111111114</c:v>
                </c:pt>
                <c:pt idx="5">
                  <c:v>99.027777777777771</c:v>
                </c:pt>
                <c:pt idx="6">
                  <c:v>86.041666666666671</c:v>
                </c:pt>
                <c:pt idx="7">
                  <c:v>82.222222222222214</c:v>
                </c:pt>
                <c:pt idx="8">
                  <c:v>89.583333333333329</c:v>
                </c:pt>
                <c:pt idx="9">
                  <c:v>93.055555555555557</c:v>
                </c:pt>
                <c:pt idx="10">
                  <c:v>90</c:v>
                </c:pt>
                <c:pt idx="11">
                  <c:v>92.5</c:v>
                </c:pt>
                <c:pt idx="12">
                  <c:v>91.875</c:v>
                </c:pt>
                <c:pt idx="13">
                  <c:v>91.527777777777771</c:v>
                </c:pt>
                <c:pt idx="14">
                  <c:v>97.291666666666657</c:v>
                </c:pt>
                <c:pt idx="15">
                  <c:v>99.652777777777771</c:v>
                </c:pt>
                <c:pt idx="16">
                  <c:v>99.166666666666657</c:v>
                </c:pt>
                <c:pt idx="17">
                  <c:v>99.097222222222214</c:v>
                </c:pt>
                <c:pt idx="18">
                  <c:v>99.583333333333329</c:v>
                </c:pt>
                <c:pt idx="19">
                  <c:v>98.541666666666657</c:v>
                </c:pt>
                <c:pt idx="20">
                  <c:v>95.694444444444443</c:v>
                </c:pt>
                <c:pt idx="21">
                  <c:v>94.444444444444443</c:v>
                </c:pt>
                <c:pt idx="22">
                  <c:v>92.569444444444443</c:v>
                </c:pt>
                <c:pt idx="23">
                  <c:v>98.472222222222214</c:v>
                </c:pt>
                <c:pt idx="24">
                  <c:v>97.638888888888886</c:v>
                </c:pt>
                <c:pt idx="25">
                  <c:v>93.888888888888886</c:v>
                </c:pt>
                <c:pt idx="26">
                  <c:v>94.652777777777771</c:v>
                </c:pt>
                <c:pt idx="27">
                  <c:v>97.152777777777771</c:v>
                </c:pt>
                <c:pt idx="28">
                  <c:v>97.5</c:v>
                </c:pt>
                <c:pt idx="29">
                  <c:v>98.819444444444443</c:v>
                </c:pt>
                <c:pt idx="30">
                  <c:v>98.888888888888886</c:v>
                </c:pt>
                <c:pt idx="31">
                  <c:v>99.236111111111114</c:v>
                </c:pt>
                <c:pt idx="32">
                  <c:v>94.791666666666671</c:v>
                </c:pt>
                <c:pt idx="33">
                  <c:v>98.888888888888886</c:v>
                </c:pt>
                <c:pt idx="34">
                  <c:v>99.313725490196092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791-434E-A700-6D93E88A02B1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BTS5-14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Sheet1!$I$2:$I$36</c:f>
              <c:numCache>
                <c:formatCode>0.00\ "%"</c:formatCode>
                <c:ptCount val="35"/>
                <c:pt idx="0">
                  <c:v>99.791666666666657</c:v>
                </c:pt>
                <c:pt idx="1">
                  <c:v>98.888888888888886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99.930555555555557</c:v>
                </c:pt>
                <c:pt idx="6">
                  <c:v>100</c:v>
                </c:pt>
                <c:pt idx="7">
                  <c:v>100</c:v>
                </c:pt>
                <c:pt idx="8">
                  <c:v>99.722222222222214</c:v>
                </c:pt>
                <c:pt idx="9">
                  <c:v>99.166666666666657</c:v>
                </c:pt>
                <c:pt idx="10">
                  <c:v>99.930555555555557</c:v>
                </c:pt>
                <c:pt idx="11">
                  <c:v>100</c:v>
                </c:pt>
                <c:pt idx="12">
                  <c:v>99.861111111111114</c:v>
                </c:pt>
                <c:pt idx="13">
                  <c:v>99.930555555555557</c:v>
                </c:pt>
                <c:pt idx="14">
                  <c:v>99.861111111111114</c:v>
                </c:pt>
                <c:pt idx="15">
                  <c:v>100</c:v>
                </c:pt>
                <c:pt idx="16">
                  <c:v>99.861111111111114</c:v>
                </c:pt>
                <c:pt idx="17">
                  <c:v>99.652777777777771</c:v>
                </c:pt>
                <c:pt idx="18">
                  <c:v>99.861111111111114</c:v>
                </c:pt>
                <c:pt idx="19">
                  <c:v>95.486111111111114</c:v>
                </c:pt>
                <c:pt idx="20">
                  <c:v>85.694444444444443</c:v>
                </c:pt>
                <c:pt idx="21">
                  <c:v>82.152777777777771</c:v>
                </c:pt>
                <c:pt idx="22">
                  <c:v>55.277777777777779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1.0416666666666667</c:v>
                </c:pt>
                <c:pt idx="27">
                  <c:v>32.916666666666664</c:v>
                </c:pt>
                <c:pt idx="28">
                  <c:v>99.444444444444443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99.930555555555557</c:v>
                </c:pt>
                <c:pt idx="33">
                  <c:v>41.111111111111107</c:v>
                </c:pt>
                <c:pt idx="34">
                  <c:v>0.49019607843137258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791-434E-A700-6D93E88A02B1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BTS5-15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Sheet1!$J$2:$J$36</c:f>
              <c:numCache>
                <c:formatCode>0.00\ "%"</c:formatCode>
                <c:ptCount val="35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94.861111111111114</c:v>
                </c:pt>
                <c:pt idx="4">
                  <c:v>95.277777777777771</c:v>
                </c:pt>
                <c:pt idx="5">
                  <c:v>98.055555555555557</c:v>
                </c:pt>
                <c:pt idx="6">
                  <c:v>93.819444444444443</c:v>
                </c:pt>
                <c:pt idx="7">
                  <c:v>94.583333333333329</c:v>
                </c:pt>
                <c:pt idx="8">
                  <c:v>99.791666666666657</c:v>
                </c:pt>
                <c:pt idx="9">
                  <c:v>99.375</c:v>
                </c:pt>
                <c:pt idx="10">
                  <c:v>98.75</c:v>
                </c:pt>
                <c:pt idx="11">
                  <c:v>98.263888888888886</c:v>
                </c:pt>
                <c:pt idx="12">
                  <c:v>99.375</c:v>
                </c:pt>
                <c:pt idx="13">
                  <c:v>94.861111111111114</c:v>
                </c:pt>
                <c:pt idx="14">
                  <c:v>90.208333333333329</c:v>
                </c:pt>
                <c:pt idx="15">
                  <c:v>83.958333333333329</c:v>
                </c:pt>
                <c:pt idx="16">
                  <c:v>87.916666666666671</c:v>
                </c:pt>
                <c:pt idx="17">
                  <c:v>89.444444444444443</c:v>
                </c:pt>
                <c:pt idx="18">
                  <c:v>87.222222222222214</c:v>
                </c:pt>
                <c:pt idx="19">
                  <c:v>95.625</c:v>
                </c:pt>
                <c:pt idx="20">
                  <c:v>86.458333333333329</c:v>
                </c:pt>
                <c:pt idx="21">
                  <c:v>90.347222222222214</c:v>
                </c:pt>
                <c:pt idx="22">
                  <c:v>97.013888888888886</c:v>
                </c:pt>
                <c:pt idx="23">
                  <c:v>91.458333333333329</c:v>
                </c:pt>
                <c:pt idx="24">
                  <c:v>94.930555555555557</c:v>
                </c:pt>
                <c:pt idx="25">
                  <c:v>87.013888888888886</c:v>
                </c:pt>
                <c:pt idx="26">
                  <c:v>90.416666666666671</c:v>
                </c:pt>
                <c:pt idx="27">
                  <c:v>99.305555555555557</c:v>
                </c:pt>
                <c:pt idx="28">
                  <c:v>99.722222222222214</c:v>
                </c:pt>
                <c:pt idx="29">
                  <c:v>98.541666666666657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98.82352941176471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0791-434E-A700-6D93E88A02B1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BTS5-16</c:v>
                </c:pt>
              </c:strCache>
            </c:strRef>
          </c:tx>
          <c:spPr>
            <a:ln w="28575" cap="rnd">
              <a:solidFill>
                <a:srgbClr val="E7E7E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E7E7"/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Sheet1!$K$2:$K$36</c:f>
              <c:numCache>
                <c:formatCode>0.00\ "%"</c:formatCode>
                <c:ptCount val="35"/>
                <c:pt idx="0">
                  <c:v>100</c:v>
                </c:pt>
                <c:pt idx="1">
                  <c:v>99.930555555555557</c:v>
                </c:pt>
                <c:pt idx="2">
                  <c:v>100</c:v>
                </c:pt>
                <c:pt idx="3">
                  <c:v>73.472222222222214</c:v>
                </c:pt>
                <c:pt idx="4">
                  <c:v>98.611111111111114</c:v>
                </c:pt>
                <c:pt idx="5">
                  <c:v>98.888888888888886</c:v>
                </c:pt>
                <c:pt idx="6">
                  <c:v>98.125</c:v>
                </c:pt>
                <c:pt idx="7">
                  <c:v>99.652777777777771</c:v>
                </c:pt>
                <c:pt idx="8">
                  <c:v>72.916666666666671</c:v>
                </c:pt>
                <c:pt idx="9">
                  <c:v>100</c:v>
                </c:pt>
                <c:pt idx="10">
                  <c:v>99.930555555555557</c:v>
                </c:pt>
                <c:pt idx="11">
                  <c:v>98.125</c:v>
                </c:pt>
                <c:pt idx="12">
                  <c:v>99.444444444444443</c:v>
                </c:pt>
                <c:pt idx="13">
                  <c:v>98.472222222222214</c:v>
                </c:pt>
                <c:pt idx="14">
                  <c:v>95.555555555555557</c:v>
                </c:pt>
                <c:pt idx="15">
                  <c:v>99.791666666666657</c:v>
                </c:pt>
                <c:pt idx="16">
                  <c:v>99.652777777777771</c:v>
                </c:pt>
                <c:pt idx="17">
                  <c:v>99.583333333333329</c:v>
                </c:pt>
                <c:pt idx="18">
                  <c:v>100</c:v>
                </c:pt>
                <c:pt idx="19">
                  <c:v>99.722222222222214</c:v>
                </c:pt>
                <c:pt idx="20">
                  <c:v>99.861111111111114</c:v>
                </c:pt>
                <c:pt idx="21">
                  <c:v>99.930555555555557</c:v>
                </c:pt>
                <c:pt idx="22">
                  <c:v>99.375</c:v>
                </c:pt>
                <c:pt idx="23">
                  <c:v>98.75</c:v>
                </c:pt>
                <c:pt idx="24">
                  <c:v>97.847222222222214</c:v>
                </c:pt>
                <c:pt idx="25">
                  <c:v>95.069444444444443</c:v>
                </c:pt>
                <c:pt idx="26">
                  <c:v>94.791666666666671</c:v>
                </c:pt>
                <c:pt idx="27">
                  <c:v>99.861111111111114</c:v>
                </c:pt>
                <c:pt idx="28">
                  <c:v>99.791666666666657</c:v>
                </c:pt>
                <c:pt idx="29">
                  <c:v>99.375</c:v>
                </c:pt>
                <c:pt idx="30">
                  <c:v>100</c:v>
                </c:pt>
                <c:pt idx="31">
                  <c:v>99.930555555555557</c:v>
                </c:pt>
                <c:pt idx="32">
                  <c:v>99.375</c:v>
                </c:pt>
                <c:pt idx="33">
                  <c:v>97.013888888888886</c:v>
                </c:pt>
                <c:pt idx="34">
                  <c:v>98.627450980392169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0791-434E-A700-6D93E88A02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9066824"/>
        <c:axId val="323707176"/>
      </c:lineChart>
      <c:catAx>
        <c:axId val="239066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3707176"/>
        <c:crosses val="autoZero"/>
        <c:auto val="1"/>
        <c:lblAlgn val="ctr"/>
        <c:lblOffset val="100"/>
        <c:noMultiLvlLbl val="0"/>
      </c:catAx>
      <c:valAx>
        <c:axId val="32370717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0\ &quot;%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9066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BTS5-2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Sheet1!$B$2:$B$36</c:f>
              <c:numCache>
                <c:formatCode>0.00\ "%"</c:formatCode>
                <c:ptCount val="35"/>
                <c:pt idx="0">
                  <c:v>100</c:v>
                </c:pt>
                <c:pt idx="1">
                  <c:v>100</c:v>
                </c:pt>
                <c:pt idx="2">
                  <c:v>95.208333333333329</c:v>
                </c:pt>
                <c:pt idx="3">
                  <c:v>93.75</c:v>
                </c:pt>
                <c:pt idx="4">
                  <c:v>98.611111111111114</c:v>
                </c:pt>
                <c:pt idx="5">
                  <c:v>98.680555555555557</c:v>
                </c:pt>
                <c:pt idx="6">
                  <c:v>80.625</c:v>
                </c:pt>
                <c:pt idx="7">
                  <c:v>82.152777777777771</c:v>
                </c:pt>
                <c:pt idx="8">
                  <c:v>89.444444444444443</c:v>
                </c:pt>
                <c:pt idx="9">
                  <c:v>93.055555555555557</c:v>
                </c:pt>
                <c:pt idx="10">
                  <c:v>89.791666666666671</c:v>
                </c:pt>
                <c:pt idx="11">
                  <c:v>92.5</c:v>
                </c:pt>
                <c:pt idx="12">
                  <c:v>91.875</c:v>
                </c:pt>
                <c:pt idx="13">
                  <c:v>91.527777777777771</c:v>
                </c:pt>
                <c:pt idx="14">
                  <c:v>97.291666666666657</c:v>
                </c:pt>
                <c:pt idx="15">
                  <c:v>99.652777777777771</c:v>
                </c:pt>
                <c:pt idx="16">
                  <c:v>99.166666666666657</c:v>
                </c:pt>
                <c:pt idx="17">
                  <c:v>99.097222222222214</c:v>
                </c:pt>
                <c:pt idx="18">
                  <c:v>99.583333333333329</c:v>
                </c:pt>
                <c:pt idx="19">
                  <c:v>98.541666666666657</c:v>
                </c:pt>
                <c:pt idx="20">
                  <c:v>95.694444444444443</c:v>
                </c:pt>
                <c:pt idx="21">
                  <c:v>94.444444444444443</c:v>
                </c:pt>
                <c:pt idx="22">
                  <c:v>92.569444444444443</c:v>
                </c:pt>
                <c:pt idx="23">
                  <c:v>98.472222222222214</c:v>
                </c:pt>
                <c:pt idx="24">
                  <c:v>97.638888888888886</c:v>
                </c:pt>
                <c:pt idx="25">
                  <c:v>93.888888888888886</c:v>
                </c:pt>
                <c:pt idx="26">
                  <c:v>94.652777777777771</c:v>
                </c:pt>
                <c:pt idx="27">
                  <c:v>97.152777777777771</c:v>
                </c:pt>
                <c:pt idx="28">
                  <c:v>97.013888888888886</c:v>
                </c:pt>
                <c:pt idx="29">
                  <c:v>98.888888888888886</c:v>
                </c:pt>
                <c:pt idx="30">
                  <c:v>98.888888888888886</c:v>
                </c:pt>
                <c:pt idx="31">
                  <c:v>99.236111111111114</c:v>
                </c:pt>
                <c:pt idx="32">
                  <c:v>94.791666666666671</c:v>
                </c:pt>
                <c:pt idx="33">
                  <c:v>65.972222222222214</c:v>
                </c:pt>
                <c:pt idx="34">
                  <c:v>8.5294117647058822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5C-4D67-BFAD-ECAFDAD818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BTS5-13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Sheet1!$C$2:$C$36</c:f>
              <c:numCache>
                <c:formatCode>0.00\ "%"</c:formatCode>
                <c:ptCount val="35"/>
                <c:pt idx="0">
                  <c:v>100</c:v>
                </c:pt>
                <c:pt idx="1">
                  <c:v>100</c:v>
                </c:pt>
                <c:pt idx="2">
                  <c:v>98.402777777777771</c:v>
                </c:pt>
                <c:pt idx="3">
                  <c:v>96.388888888888886</c:v>
                </c:pt>
                <c:pt idx="4">
                  <c:v>98.611111111111114</c:v>
                </c:pt>
                <c:pt idx="5">
                  <c:v>99.027777777777771</c:v>
                </c:pt>
                <c:pt idx="6">
                  <c:v>86.041666666666671</c:v>
                </c:pt>
                <c:pt idx="7">
                  <c:v>82.222222222222214</c:v>
                </c:pt>
                <c:pt idx="8">
                  <c:v>89.583333333333329</c:v>
                </c:pt>
                <c:pt idx="9">
                  <c:v>93.055555555555557</c:v>
                </c:pt>
                <c:pt idx="10">
                  <c:v>90</c:v>
                </c:pt>
                <c:pt idx="11">
                  <c:v>92.5</c:v>
                </c:pt>
                <c:pt idx="12">
                  <c:v>91.875</c:v>
                </c:pt>
                <c:pt idx="13">
                  <c:v>91.527777777777771</c:v>
                </c:pt>
                <c:pt idx="14">
                  <c:v>97.291666666666657</c:v>
                </c:pt>
                <c:pt idx="15">
                  <c:v>99.652777777777771</c:v>
                </c:pt>
                <c:pt idx="16">
                  <c:v>99.166666666666657</c:v>
                </c:pt>
                <c:pt idx="17">
                  <c:v>99.097222222222214</c:v>
                </c:pt>
                <c:pt idx="18">
                  <c:v>99.583333333333329</c:v>
                </c:pt>
                <c:pt idx="19">
                  <c:v>98.541666666666657</c:v>
                </c:pt>
                <c:pt idx="20">
                  <c:v>95.694444444444443</c:v>
                </c:pt>
                <c:pt idx="21">
                  <c:v>94.444444444444443</c:v>
                </c:pt>
                <c:pt idx="22">
                  <c:v>92.569444444444443</c:v>
                </c:pt>
                <c:pt idx="23">
                  <c:v>98.472222222222214</c:v>
                </c:pt>
                <c:pt idx="24">
                  <c:v>97.638888888888886</c:v>
                </c:pt>
                <c:pt idx="25">
                  <c:v>93.888888888888886</c:v>
                </c:pt>
                <c:pt idx="26">
                  <c:v>94.652777777777771</c:v>
                </c:pt>
                <c:pt idx="27">
                  <c:v>97.152777777777771</c:v>
                </c:pt>
                <c:pt idx="28">
                  <c:v>97.5</c:v>
                </c:pt>
                <c:pt idx="29">
                  <c:v>98.819444444444443</c:v>
                </c:pt>
                <c:pt idx="30">
                  <c:v>98.888888888888886</c:v>
                </c:pt>
                <c:pt idx="31">
                  <c:v>99.236111111111114</c:v>
                </c:pt>
                <c:pt idx="32">
                  <c:v>94.791666666666671</c:v>
                </c:pt>
                <c:pt idx="33">
                  <c:v>98.888888888888886</c:v>
                </c:pt>
                <c:pt idx="34">
                  <c:v>99.313725490196092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5C-4D67-BFAD-ECAFDAD818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BTS5-15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Sheet1!$D$2:$D$36</c:f>
              <c:numCache>
                <c:formatCode>0.00\ "%"</c:formatCode>
                <c:ptCount val="35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94.861111111111114</c:v>
                </c:pt>
                <c:pt idx="4">
                  <c:v>95.277777777777771</c:v>
                </c:pt>
                <c:pt idx="5">
                  <c:v>98.055555555555557</c:v>
                </c:pt>
                <c:pt idx="6">
                  <c:v>93.819444444444443</c:v>
                </c:pt>
                <c:pt idx="7">
                  <c:v>94.583333333333329</c:v>
                </c:pt>
                <c:pt idx="8">
                  <c:v>99.791666666666657</c:v>
                </c:pt>
                <c:pt idx="9">
                  <c:v>99.375</c:v>
                </c:pt>
                <c:pt idx="10">
                  <c:v>98.75</c:v>
                </c:pt>
                <c:pt idx="11">
                  <c:v>98.263888888888886</c:v>
                </c:pt>
                <c:pt idx="12">
                  <c:v>99.375</c:v>
                </c:pt>
                <c:pt idx="13">
                  <c:v>94.861111111111114</c:v>
                </c:pt>
                <c:pt idx="14">
                  <c:v>90.208333333333329</c:v>
                </c:pt>
                <c:pt idx="15">
                  <c:v>83.958333333333329</c:v>
                </c:pt>
                <c:pt idx="16">
                  <c:v>87.916666666666671</c:v>
                </c:pt>
                <c:pt idx="17">
                  <c:v>89.444444444444443</c:v>
                </c:pt>
                <c:pt idx="18">
                  <c:v>87.222222222222214</c:v>
                </c:pt>
                <c:pt idx="19">
                  <c:v>95.625</c:v>
                </c:pt>
                <c:pt idx="20">
                  <c:v>86.458333333333329</c:v>
                </c:pt>
                <c:pt idx="21">
                  <c:v>90.347222222222214</c:v>
                </c:pt>
                <c:pt idx="22">
                  <c:v>97.013888888888886</c:v>
                </c:pt>
                <c:pt idx="23">
                  <c:v>91.458333333333329</c:v>
                </c:pt>
                <c:pt idx="24">
                  <c:v>94.930555555555557</c:v>
                </c:pt>
                <c:pt idx="25">
                  <c:v>87.013888888888886</c:v>
                </c:pt>
                <c:pt idx="26">
                  <c:v>90.416666666666671</c:v>
                </c:pt>
                <c:pt idx="27">
                  <c:v>99.305555555555557</c:v>
                </c:pt>
                <c:pt idx="28">
                  <c:v>99.722222222222214</c:v>
                </c:pt>
                <c:pt idx="29">
                  <c:v>98.541666666666657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98.82352941176471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45C-4D67-BFAD-ECAFDAD8188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BTS5-16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Sheet1!$E$2:$E$36</c:f>
              <c:numCache>
                <c:formatCode>0.00\ "%"</c:formatCode>
                <c:ptCount val="35"/>
                <c:pt idx="0">
                  <c:v>100</c:v>
                </c:pt>
                <c:pt idx="1">
                  <c:v>99.930555555555557</c:v>
                </c:pt>
                <c:pt idx="2">
                  <c:v>100</c:v>
                </c:pt>
                <c:pt idx="3">
                  <c:v>73.472222222222214</c:v>
                </c:pt>
                <c:pt idx="4">
                  <c:v>98.611111111111114</c:v>
                </c:pt>
                <c:pt idx="5">
                  <c:v>98.888888888888886</c:v>
                </c:pt>
                <c:pt idx="6">
                  <c:v>98.125</c:v>
                </c:pt>
                <c:pt idx="7">
                  <c:v>99.652777777777771</c:v>
                </c:pt>
                <c:pt idx="8">
                  <c:v>72.916666666666671</c:v>
                </c:pt>
                <c:pt idx="9">
                  <c:v>100</c:v>
                </c:pt>
                <c:pt idx="10">
                  <c:v>99.930555555555557</c:v>
                </c:pt>
                <c:pt idx="11">
                  <c:v>98.125</c:v>
                </c:pt>
                <c:pt idx="12">
                  <c:v>99.444444444444443</c:v>
                </c:pt>
                <c:pt idx="13">
                  <c:v>98.472222222222214</c:v>
                </c:pt>
                <c:pt idx="14">
                  <c:v>95.555555555555557</c:v>
                </c:pt>
                <c:pt idx="15">
                  <c:v>99.791666666666657</c:v>
                </c:pt>
                <c:pt idx="16">
                  <c:v>99.652777777777771</c:v>
                </c:pt>
                <c:pt idx="17">
                  <c:v>99.583333333333329</c:v>
                </c:pt>
                <c:pt idx="18">
                  <c:v>100</c:v>
                </c:pt>
                <c:pt idx="19">
                  <c:v>99.722222222222214</c:v>
                </c:pt>
                <c:pt idx="20">
                  <c:v>99.861111111111114</c:v>
                </c:pt>
                <c:pt idx="21">
                  <c:v>99.930555555555557</c:v>
                </c:pt>
                <c:pt idx="22">
                  <c:v>99.375</c:v>
                </c:pt>
                <c:pt idx="23">
                  <c:v>98.75</c:v>
                </c:pt>
                <c:pt idx="24">
                  <c:v>97.847222222222214</c:v>
                </c:pt>
                <c:pt idx="25">
                  <c:v>95.069444444444443</c:v>
                </c:pt>
                <c:pt idx="26">
                  <c:v>94.791666666666671</c:v>
                </c:pt>
                <c:pt idx="27">
                  <c:v>99.861111111111114</c:v>
                </c:pt>
                <c:pt idx="28">
                  <c:v>99.791666666666657</c:v>
                </c:pt>
                <c:pt idx="29">
                  <c:v>99.375</c:v>
                </c:pt>
                <c:pt idx="30">
                  <c:v>100</c:v>
                </c:pt>
                <c:pt idx="31">
                  <c:v>99.930555555555557</c:v>
                </c:pt>
                <c:pt idx="32">
                  <c:v>99.375</c:v>
                </c:pt>
                <c:pt idx="33">
                  <c:v>97.013888888888886</c:v>
                </c:pt>
                <c:pt idx="34">
                  <c:v>98.627450980392169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45C-4D67-BFAD-ECAFDAD818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5194888"/>
        <c:axId val="425199592"/>
      </c:lineChart>
      <c:catAx>
        <c:axId val="425194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5199592"/>
        <c:crosses val="autoZero"/>
        <c:auto val="1"/>
        <c:lblAlgn val="ctr"/>
        <c:lblOffset val="100"/>
        <c:noMultiLvlLbl val="0"/>
      </c:catAx>
      <c:valAx>
        <c:axId val="42519959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 &quot;%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5194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ko-KR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BTS5-4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Sheet1!$B$2:$B$36</c:f>
              <c:numCache>
                <c:formatCode>0.00\ "%"</c:formatCode>
                <c:ptCount val="35"/>
                <c:pt idx="0">
                  <c:v>99.444444444444443</c:v>
                </c:pt>
                <c:pt idx="1">
                  <c:v>98.402777777777771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99.930555555555557</c:v>
                </c:pt>
                <c:pt idx="6">
                  <c:v>99.236111111111114</c:v>
                </c:pt>
                <c:pt idx="7">
                  <c:v>100</c:v>
                </c:pt>
                <c:pt idx="8">
                  <c:v>99.722222222222214</c:v>
                </c:pt>
                <c:pt idx="9">
                  <c:v>99.166666666666657</c:v>
                </c:pt>
                <c:pt idx="10">
                  <c:v>99.930555555555557</c:v>
                </c:pt>
                <c:pt idx="11">
                  <c:v>100</c:v>
                </c:pt>
                <c:pt idx="12">
                  <c:v>99.861111111111114</c:v>
                </c:pt>
                <c:pt idx="13">
                  <c:v>99.930555555555557</c:v>
                </c:pt>
                <c:pt idx="14">
                  <c:v>99.861111111111114</c:v>
                </c:pt>
                <c:pt idx="15">
                  <c:v>100</c:v>
                </c:pt>
                <c:pt idx="16">
                  <c:v>99.861111111111114</c:v>
                </c:pt>
                <c:pt idx="17">
                  <c:v>99.652777777777771</c:v>
                </c:pt>
                <c:pt idx="18">
                  <c:v>99.791666666666657</c:v>
                </c:pt>
                <c:pt idx="19">
                  <c:v>95.555555555555557</c:v>
                </c:pt>
                <c:pt idx="20">
                  <c:v>85.694444444444443</c:v>
                </c:pt>
                <c:pt idx="21">
                  <c:v>90.208333333333329</c:v>
                </c:pt>
                <c:pt idx="22">
                  <c:v>55.277777777777779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31.041666666666664</c:v>
                </c:pt>
                <c:pt idx="28">
                  <c:v>99.444444444444443</c:v>
                </c:pt>
                <c:pt idx="29">
                  <c:v>99.722222222222214</c:v>
                </c:pt>
                <c:pt idx="30">
                  <c:v>99.791666666666657</c:v>
                </c:pt>
                <c:pt idx="31">
                  <c:v>99.652777777777771</c:v>
                </c:pt>
                <c:pt idx="32">
                  <c:v>99.930555555555557</c:v>
                </c:pt>
                <c:pt idx="33">
                  <c:v>41.111111111111107</c:v>
                </c:pt>
                <c:pt idx="3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2A-49F2-8CC6-8AE4AE1B43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BTS5-14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Sheet1!$C$2:$C$36</c:f>
              <c:numCache>
                <c:formatCode>0.00\ "%"</c:formatCode>
                <c:ptCount val="35"/>
                <c:pt idx="0">
                  <c:v>99.791666666666657</c:v>
                </c:pt>
                <c:pt idx="1">
                  <c:v>98.888888888888886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99.930555555555557</c:v>
                </c:pt>
                <c:pt idx="6">
                  <c:v>100</c:v>
                </c:pt>
                <c:pt idx="7">
                  <c:v>100</c:v>
                </c:pt>
                <c:pt idx="8">
                  <c:v>99.722222222222214</c:v>
                </c:pt>
                <c:pt idx="9">
                  <c:v>99.166666666666657</c:v>
                </c:pt>
                <c:pt idx="10">
                  <c:v>99.930555555555557</c:v>
                </c:pt>
                <c:pt idx="11">
                  <c:v>100</c:v>
                </c:pt>
                <c:pt idx="12">
                  <c:v>99.861111111111114</c:v>
                </c:pt>
                <c:pt idx="13">
                  <c:v>99.930555555555557</c:v>
                </c:pt>
                <c:pt idx="14">
                  <c:v>99.861111111111114</c:v>
                </c:pt>
                <c:pt idx="15">
                  <c:v>100</c:v>
                </c:pt>
                <c:pt idx="16">
                  <c:v>99.861111111111114</c:v>
                </c:pt>
                <c:pt idx="17">
                  <c:v>99.652777777777771</c:v>
                </c:pt>
                <c:pt idx="18">
                  <c:v>99.861111111111114</c:v>
                </c:pt>
                <c:pt idx="19">
                  <c:v>95.486111111111114</c:v>
                </c:pt>
                <c:pt idx="20">
                  <c:v>85.694444444444443</c:v>
                </c:pt>
                <c:pt idx="21">
                  <c:v>82.152777777777771</c:v>
                </c:pt>
                <c:pt idx="22">
                  <c:v>55.277777777777779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1.0416666666666667</c:v>
                </c:pt>
                <c:pt idx="27">
                  <c:v>32.916666666666664</c:v>
                </c:pt>
                <c:pt idx="28">
                  <c:v>99.444444444444443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99.930555555555557</c:v>
                </c:pt>
                <c:pt idx="33">
                  <c:v>41.111111111111107</c:v>
                </c:pt>
                <c:pt idx="34">
                  <c:v>0.49019607843137258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2A-49F2-8CC6-8AE4AE1B43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0441032"/>
        <c:axId val="430436720"/>
      </c:lineChart>
      <c:catAx>
        <c:axId val="430441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436720"/>
        <c:crosses val="autoZero"/>
        <c:auto val="1"/>
        <c:lblAlgn val="ctr"/>
        <c:lblOffset val="100"/>
        <c:noMultiLvlLbl val="0"/>
      </c:catAx>
      <c:valAx>
        <c:axId val="43043672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 &quot;%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441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BTS5-6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Sheet1!$B$2:$B$36</c:f>
              <c:numCache>
                <c:formatCode>0.00\ "%"</c:formatCode>
                <c:ptCount val="35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94.513888888888886</c:v>
                </c:pt>
                <c:pt idx="4">
                  <c:v>94.097222222222214</c:v>
                </c:pt>
                <c:pt idx="5">
                  <c:v>97.847222222222214</c:v>
                </c:pt>
                <c:pt idx="6">
                  <c:v>81.805555555555557</c:v>
                </c:pt>
                <c:pt idx="7">
                  <c:v>94.583333333333329</c:v>
                </c:pt>
                <c:pt idx="8">
                  <c:v>99.791666666666657</c:v>
                </c:pt>
                <c:pt idx="9">
                  <c:v>99.375</c:v>
                </c:pt>
                <c:pt idx="10">
                  <c:v>98.75</c:v>
                </c:pt>
                <c:pt idx="11">
                  <c:v>98.263888888888886</c:v>
                </c:pt>
                <c:pt idx="12">
                  <c:v>99.027777777777771</c:v>
                </c:pt>
                <c:pt idx="13">
                  <c:v>94.444444444444443</c:v>
                </c:pt>
                <c:pt idx="14">
                  <c:v>81.319444444444443</c:v>
                </c:pt>
                <c:pt idx="15">
                  <c:v>30.902777777777779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0.41666666666666663</c:v>
                </c:pt>
                <c:pt idx="20">
                  <c:v>0</c:v>
                </c:pt>
                <c:pt idx="21">
                  <c:v>1.25</c:v>
                </c:pt>
                <c:pt idx="22">
                  <c:v>68.541666666666671</c:v>
                </c:pt>
                <c:pt idx="23">
                  <c:v>91.458333333333329</c:v>
                </c:pt>
                <c:pt idx="24">
                  <c:v>94.930555555555557</c:v>
                </c:pt>
                <c:pt idx="25">
                  <c:v>87.013888888888886</c:v>
                </c:pt>
                <c:pt idx="26">
                  <c:v>90.416666666666671</c:v>
                </c:pt>
                <c:pt idx="27">
                  <c:v>99.027777777777771</c:v>
                </c:pt>
                <c:pt idx="28">
                  <c:v>77.777777777777771</c:v>
                </c:pt>
                <c:pt idx="29">
                  <c:v>55.694444444444443</c:v>
                </c:pt>
                <c:pt idx="30">
                  <c:v>80.138888888888886</c:v>
                </c:pt>
                <c:pt idx="31">
                  <c:v>70.625</c:v>
                </c:pt>
                <c:pt idx="32">
                  <c:v>47.777777777777779</c:v>
                </c:pt>
                <c:pt idx="33">
                  <c:v>65.972222222222214</c:v>
                </c:pt>
                <c:pt idx="34">
                  <c:v>95.588235294117652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D9C-488C-B0F4-9405D6CD146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BTS5-8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Sheet1!$C$2:$C$36</c:f>
              <c:numCache>
                <c:formatCode>0.00\ "%"</c:formatCode>
                <c:ptCount val="35"/>
                <c:pt idx="0">
                  <c:v>39.444444444444443</c:v>
                </c:pt>
                <c:pt idx="1">
                  <c:v>56.527777777777779</c:v>
                </c:pt>
                <c:pt idx="2">
                  <c:v>99.097222222222214</c:v>
                </c:pt>
                <c:pt idx="3">
                  <c:v>67.777777777777771</c:v>
                </c:pt>
                <c:pt idx="4">
                  <c:v>96.111111111111114</c:v>
                </c:pt>
                <c:pt idx="5">
                  <c:v>38.611111111111107</c:v>
                </c:pt>
                <c:pt idx="6">
                  <c:v>96.736111111111114</c:v>
                </c:pt>
                <c:pt idx="7">
                  <c:v>99.652777777777771</c:v>
                </c:pt>
                <c:pt idx="8">
                  <c:v>99.652777777777771</c:v>
                </c:pt>
                <c:pt idx="9">
                  <c:v>42.152777777777779</c:v>
                </c:pt>
                <c:pt idx="10">
                  <c:v>16.875</c:v>
                </c:pt>
                <c:pt idx="11">
                  <c:v>28.819444444444443</c:v>
                </c:pt>
                <c:pt idx="12">
                  <c:v>19.236111111111111</c:v>
                </c:pt>
                <c:pt idx="13">
                  <c:v>78.680555555555557</c:v>
                </c:pt>
                <c:pt idx="14">
                  <c:v>99.861111111111114</c:v>
                </c:pt>
                <c:pt idx="15">
                  <c:v>99.791666666666657</c:v>
                </c:pt>
                <c:pt idx="16">
                  <c:v>99.583333333333329</c:v>
                </c:pt>
                <c:pt idx="17">
                  <c:v>99.583333333333329</c:v>
                </c:pt>
                <c:pt idx="18">
                  <c:v>100</c:v>
                </c:pt>
                <c:pt idx="19">
                  <c:v>99.722222222222214</c:v>
                </c:pt>
                <c:pt idx="20">
                  <c:v>99.375</c:v>
                </c:pt>
                <c:pt idx="21">
                  <c:v>57.152777777777779</c:v>
                </c:pt>
                <c:pt idx="22">
                  <c:v>61.458333333333329</c:v>
                </c:pt>
                <c:pt idx="23">
                  <c:v>97.638888888888886</c:v>
                </c:pt>
                <c:pt idx="24">
                  <c:v>96.666666666666657</c:v>
                </c:pt>
                <c:pt idx="25">
                  <c:v>74.722222222222214</c:v>
                </c:pt>
                <c:pt idx="26">
                  <c:v>75.277777777777771</c:v>
                </c:pt>
                <c:pt idx="27">
                  <c:v>98.958333333333329</c:v>
                </c:pt>
                <c:pt idx="28">
                  <c:v>81.597222222222214</c:v>
                </c:pt>
                <c:pt idx="29">
                  <c:v>58.611111111111107</c:v>
                </c:pt>
                <c:pt idx="30">
                  <c:v>80.069444444444443</c:v>
                </c:pt>
                <c:pt idx="31">
                  <c:v>78.333333333333329</c:v>
                </c:pt>
                <c:pt idx="32">
                  <c:v>31.388888888888889</c:v>
                </c:pt>
                <c:pt idx="33">
                  <c:v>23.888888888888889</c:v>
                </c:pt>
                <c:pt idx="34">
                  <c:v>94.607843137254903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D9C-488C-B0F4-9405D6CD146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BTS5-10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Sheet1!$D$2:$D$36</c:f>
              <c:numCache>
                <c:formatCode>0.00\ "%"</c:formatCode>
                <c:ptCount val="35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99.930555555555557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99.930555555555557</c:v>
                </c:pt>
                <c:pt idx="8">
                  <c:v>99.930555555555557</c:v>
                </c:pt>
                <c:pt idx="9">
                  <c:v>100</c:v>
                </c:pt>
                <c:pt idx="10">
                  <c:v>100</c:v>
                </c:pt>
                <c:pt idx="11">
                  <c:v>99.930555555555557</c:v>
                </c:pt>
                <c:pt idx="12">
                  <c:v>100</c:v>
                </c:pt>
                <c:pt idx="13">
                  <c:v>99.930555555555557</c:v>
                </c:pt>
                <c:pt idx="14">
                  <c:v>99.861111111111114</c:v>
                </c:pt>
                <c:pt idx="15">
                  <c:v>99.375</c:v>
                </c:pt>
                <c:pt idx="16">
                  <c:v>99.861111111111114</c:v>
                </c:pt>
                <c:pt idx="17">
                  <c:v>100</c:v>
                </c:pt>
                <c:pt idx="18">
                  <c:v>100</c:v>
                </c:pt>
                <c:pt idx="19">
                  <c:v>99.930555555555557</c:v>
                </c:pt>
                <c:pt idx="20">
                  <c:v>94.375</c:v>
                </c:pt>
                <c:pt idx="21">
                  <c:v>88.333333333333329</c:v>
                </c:pt>
                <c:pt idx="22">
                  <c:v>93.472222222222214</c:v>
                </c:pt>
                <c:pt idx="23">
                  <c:v>68.333333333333329</c:v>
                </c:pt>
                <c:pt idx="24">
                  <c:v>92.083333333333329</c:v>
                </c:pt>
                <c:pt idx="25">
                  <c:v>53.958333333333329</c:v>
                </c:pt>
                <c:pt idx="26">
                  <c:v>55.972222222222221</c:v>
                </c:pt>
                <c:pt idx="27">
                  <c:v>91.111111111111114</c:v>
                </c:pt>
                <c:pt idx="28">
                  <c:v>35.138888888888886</c:v>
                </c:pt>
                <c:pt idx="29">
                  <c:v>0.55555555555555558</c:v>
                </c:pt>
                <c:pt idx="30">
                  <c:v>1.7361111111111112</c:v>
                </c:pt>
                <c:pt idx="31">
                  <c:v>0</c:v>
                </c:pt>
                <c:pt idx="32">
                  <c:v>9.8611111111111107</c:v>
                </c:pt>
                <c:pt idx="33">
                  <c:v>41.458333333333336</c:v>
                </c:pt>
                <c:pt idx="34">
                  <c:v>97.058823529411768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D9C-488C-B0F4-9405D6CD146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BTS5-12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Sheet1!$E$2:$E$36</c:f>
              <c:numCache>
                <c:formatCode>0.00\ "%"</c:formatCode>
                <c:ptCount val="35"/>
                <c:pt idx="0">
                  <c:v>100</c:v>
                </c:pt>
                <c:pt idx="1">
                  <c:v>99.652777777777771</c:v>
                </c:pt>
                <c:pt idx="2">
                  <c:v>95.208333333333329</c:v>
                </c:pt>
                <c:pt idx="3">
                  <c:v>93.680555555555557</c:v>
                </c:pt>
                <c:pt idx="4">
                  <c:v>98.611111111111114</c:v>
                </c:pt>
                <c:pt idx="5">
                  <c:v>98.680555555555557</c:v>
                </c:pt>
                <c:pt idx="6">
                  <c:v>58.055555555555557</c:v>
                </c:pt>
                <c:pt idx="7">
                  <c:v>36.041666666666664</c:v>
                </c:pt>
                <c:pt idx="8">
                  <c:v>61.666666666666664</c:v>
                </c:pt>
                <c:pt idx="9">
                  <c:v>92.777777777777771</c:v>
                </c:pt>
                <c:pt idx="10">
                  <c:v>89.375</c:v>
                </c:pt>
                <c:pt idx="11">
                  <c:v>76.666666666666671</c:v>
                </c:pt>
                <c:pt idx="12">
                  <c:v>55.833333333333329</c:v>
                </c:pt>
                <c:pt idx="13">
                  <c:v>58.055555555555557</c:v>
                </c:pt>
                <c:pt idx="14">
                  <c:v>58.888888888888886</c:v>
                </c:pt>
                <c:pt idx="15">
                  <c:v>57.5</c:v>
                </c:pt>
                <c:pt idx="16">
                  <c:v>0</c:v>
                </c:pt>
                <c:pt idx="17">
                  <c:v>29.444444444444443</c:v>
                </c:pt>
                <c:pt idx="18">
                  <c:v>98.333333333333329</c:v>
                </c:pt>
                <c:pt idx="19">
                  <c:v>33.055555555555557</c:v>
                </c:pt>
                <c:pt idx="20">
                  <c:v>79.375</c:v>
                </c:pt>
                <c:pt idx="21">
                  <c:v>94.444444444444443</c:v>
                </c:pt>
                <c:pt idx="22">
                  <c:v>92.569444444444443</c:v>
                </c:pt>
                <c:pt idx="23">
                  <c:v>98.472222222222214</c:v>
                </c:pt>
                <c:pt idx="24">
                  <c:v>97.638888888888886</c:v>
                </c:pt>
                <c:pt idx="25">
                  <c:v>25.138888888888889</c:v>
                </c:pt>
                <c:pt idx="26">
                  <c:v>29.375</c:v>
                </c:pt>
                <c:pt idx="27">
                  <c:v>0</c:v>
                </c:pt>
                <c:pt idx="28">
                  <c:v>85.416666666666671</c:v>
                </c:pt>
                <c:pt idx="29">
                  <c:v>66.25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0.1388888888888889</c:v>
                </c:pt>
                <c:pt idx="3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D9C-488C-B0F4-9405D6CD14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0444952"/>
        <c:axId val="430447304"/>
      </c:lineChart>
      <c:catAx>
        <c:axId val="430444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447304"/>
        <c:crosses val="autoZero"/>
        <c:auto val="1"/>
        <c:lblAlgn val="ctr"/>
        <c:lblOffset val="100"/>
        <c:noMultiLvlLbl val="0"/>
      </c:catAx>
      <c:valAx>
        <c:axId val="43044730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 &quot;%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444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수신율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Sheet1!$A$2:$A$10</c:f>
              <c:strCache>
                <c:ptCount val="9"/>
                <c:pt idx="0">
                  <c:v>GW 1</c:v>
                </c:pt>
                <c:pt idx="1">
                  <c:v>GW 2-1</c:v>
                </c:pt>
                <c:pt idx="2">
                  <c:v>GW 2-2</c:v>
                </c:pt>
                <c:pt idx="3">
                  <c:v>GW 3</c:v>
                </c:pt>
                <c:pt idx="4">
                  <c:v>GW 4</c:v>
                </c:pt>
                <c:pt idx="5">
                  <c:v>GW 5</c:v>
                </c:pt>
                <c:pt idx="6">
                  <c:v>GW 6</c:v>
                </c:pt>
                <c:pt idx="7">
                  <c:v>평균 1</c:v>
                </c:pt>
                <c:pt idx="8">
                  <c:v>평균 2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95.63</c:v>
                </c:pt>
                <c:pt idx="1">
                  <c:v>80.489999999999995</c:v>
                </c:pt>
                <c:pt idx="2">
                  <c:v>98.76</c:v>
                </c:pt>
                <c:pt idx="3">
                  <c:v>95.54</c:v>
                </c:pt>
                <c:pt idx="4">
                  <c:v>99.07</c:v>
                </c:pt>
                <c:pt idx="5">
                  <c:v>97.14</c:v>
                </c:pt>
                <c:pt idx="6">
                  <c:v>99.6</c:v>
                </c:pt>
                <c:pt idx="7">
                  <c:v>94.58</c:v>
                </c:pt>
                <c:pt idx="8">
                  <c:v>97.58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17-47A5-84D5-162BA5D377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Loss율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Sheet1!$A$2:$A$10</c:f>
              <c:strCache>
                <c:ptCount val="9"/>
                <c:pt idx="0">
                  <c:v>GW 1</c:v>
                </c:pt>
                <c:pt idx="1">
                  <c:v>GW 2-1</c:v>
                </c:pt>
                <c:pt idx="2">
                  <c:v>GW 2-2</c:v>
                </c:pt>
                <c:pt idx="3">
                  <c:v>GW 3</c:v>
                </c:pt>
                <c:pt idx="4">
                  <c:v>GW 4</c:v>
                </c:pt>
                <c:pt idx="5">
                  <c:v>GW 5</c:v>
                </c:pt>
                <c:pt idx="6">
                  <c:v>GW 6</c:v>
                </c:pt>
                <c:pt idx="7">
                  <c:v>평균 1</c:v>
                </c:pt>
                <c:pt idx="8">
                  <c:v>평균 2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4.37</c:v>
                </c:pt>
                <c:pt idx="1">
                  <c:v>19.510000000000002</c:v>
                </c:pt>
                <c:pt idx="2">
                  <c:v>1.24</c:v>
                </c:pt>
                <c:pt idx="3">
                  <c:v>4.46</c:v>
                </c:pt>
                <c:pt idx="4">
                  <c:v>0.93</c:v>
                </c:pt>
                <c:pt idx="5">
                  <c:v>2.86</c:v>
                </c:pt>
                <c:pt idx="6">
                  <c:v>0.4</c:v>
                </c:pt>
                <c:pt idx="7">
                  <c:v>5.42</c:v>
                </c:pt>
                <c:pt idx="8">
                  <c:v>2.42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17-47A5-84D5-162BA5D377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24878432"/>
        <c:axId val="324879608"/>
        <c:axId val="0"/>
      </c:bar3DChart>
      <c:catAx>
        <c:axId val="32487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4879608"/>
        <c:crosses val="autoZero"/>
        <c:auto val="1"/>
        <c:lblAlgn val="ctr"/>
        <c:lblOffset val="100"/>
        <c:noMultiLvlLbl val="0"/>
      </c:catAx>
      <c:valAx>
        <c:axId val="324879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4878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GW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Sheet1!$B$2:$B$36</c:f>
              <c:numCache>
                <c:formatCode>0.00\ "%"</c:formatCode>
                <c:ptCount val="35"/>
                <c:pt idx="0">
                  <c:v>100</c:v>
                </c:pt>
                <c:pt idx="1">
                  <c:v>100</c:v>
                </c:pt>
                <c:pt idx="2">
                  <c:v>95.208333333333329</c:v>
                </c:pt>
                <c:pt idx="3">
                  <c:v>93.75</c:v>
                </c:pt>
                <c:pt idx="4">
                  <c:v>98.611111111111114</c:v>
                </c:pt>
                <c:pt idx="5">
                  <c:v>98.680555555555557</c:v>
                </c:pt>
                <c:pt idx="6">
                  <c:v>86.041666666666671</c:v>
                </c:pt>
                <c:pt idx="7">
                  <c:v>82.152777777777771</c:v>
                </c:pt>
                <c:pt idx="8">
                  <c:v>89.583333333333329</c:v>
                </c:pt>
                <c:pt idx="9">
                  <c:v>93.055555555555557</c:v>
                </c:pt>
                <c:pt idx="10">
                  <c:v>90</c:v>
                </c:pt>
                <c:pt idx="11">
                  <c:v>92.5</c:v>
                </c:pt>
                <c:pt idx="12">
                  <c:v>91.875</c:v>
                </c:pt>
                <c:pt idx="13">
                  <c:v>91.527777777777771</c:v>
                </c:pt>
                <c:pt idx="14">
                  <c:v>97.291666666666657</c:v>
                </c:pt>
                <c:pt idx="15">
                  <c:v>99.652777777777771</c:v>
                </c:pt>
                <c:pt idx="16">
                  <c:v>99.166666666666657</c:v>
                </c:pt>
                <c:pt idx="17">
                  <c:v>99.097222222222214</c:v>
                </c:pt>
                <c:pt idx="18">
                  <c:v>99.583333333333329</c:v>
                </c:pt>
                <c:pt idx="19">
                  <c:v>98.541666666666657</c:v>
                </c:pt>
                <c:pt idx="20">
                  <c:v>95.694444444444443</c:v>
                </c:pt>
                <c:pt idx="21">
                  <c:v>94.444444444444443</c:v>
                </c:pt>
                <c:pt idx="22">
                  <c:v>92.569444444444443</c:v>
                </c:pt>
                <c:pt idx="23">
                  <c:v>98.472222222222214</c:v>
                </c:pt>
                <c:pt idx="24">
                  <c:v>97.638888888888886</c:v>
                </c:pt>
                <c:pt idx="25">
                  <c:v>93.888888888888886</c:v>
                </c:pt>
                <c:pt idx="26">
                  <c:v>94.652777777777771</c:v>
                </c:pt>
                <c:pt idx="27">
                  <c:v>97.152777777777771</c:v>
                </c:pt>
                <c:pt idx="28">
                  <c:v>97.013888888888886</c:v>
                </c:pt>
                <c:pt idx="29">
                  <c:v>98.888888888888886</c:v>
                </c:pt>
                <c:pt idx="30">
                  <c:v>98.888888888888886</c:v>
                </c:pt>
                <c:pt idx="31">
                  <c:v>99.236111111111114</c:v>
                </c:pt>
                <c:pt idx="32">
                  <c:v>94.791666666666671</c:v>
                </c:pt>
                <c:pt idx="33">
                  <c:v>99.097222222222214</c:v>
                </c:pt>
                <c:pt idx="34">
                  <c:v>99.313725490196092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A5-4262-AFC3-58E88E6E83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GW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Sheet1!$C$2:$C$36</c:f>
              <c:numCache>
                <c:formatCode>0.00\ "%"</c:formatCode>
                <c:ptCount val="35"/>
                <c:pt idx="0">
                  <c:v>99.444444444444443</c:v>
                </c:pt>
                <c:pt idx="1">
                  <c:v>98.402777777777771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99.930555555555557</c:v>
                </c:pt>
                <c:pt idx="6">
                  <c:v>100</c:v>
                </c:pt>
                <c:pt idx="7">
                  <c:v>100</c:v>
                </c:pt>
                <c:pt idx="8">
                  <c:v>99.722222222222214</c:v>
                </c:pt>
                <c:pt idx="9">
                  <c:v>99.166666666666657</c:v>
                </c:pt>
                <c:pt idx="10">
                  <c:v>99.930555555555557</c:v>
                </c:pt>
                <c:pt idx="11">
                  <c:v>100</c:v>
                </c:pt>
                <c:pt idx="12">
                  <c:v>99.861111111111114</c:v>
                </c:pt>
                <c:pt idx="13">
                  <c:v>99.930555555555557</c:v>
                </c:pt>
                <c:pt idx="14">
                  <c:v>99.861111111111114</c:v>
                </c:pt>
                <c:pt idx="15">
                  <c:v>100</c:v>
                </c:pt>
                <c:pt idx="16">
                  <c:v>99.861111111111114</c:v>
                </c:pt>
                <c:pt idx="17">
                  <c:v>99.652777777777771</c:v>
                </c:pt>
                <c:pt idx="18">
                  <c:v>99.791666666666657</c:v>
                </c:pt>
                <c:pt idx="19">
                  <c:v>95.555555555555557</c:v>
                </c:pt>
                <c:pt idx="20">
                  <c:v>85.694444444444443</c:v>
                </c:pt>
                <c:pt idx="21">
                  <c:v>90.208333333333329</c:v>
                </c:pt>
                <c:pt idx="22">
                  <c:v>55.277777777777779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31.041666666666664</c:v>
                </c:pt>
                <c:pt idx="28">
                  <c:v>99.444444444444443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99.930555555555557</c:v>
                </c:pt>
                <c:pt idx="33">
                  <c:v>40.833333333333336</c:v>
                </c:pt>
                <c:pt idx="3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A5-4262-AFC3-58E88E6E83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GW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Sheet1!$D$2:$D$36</c:f>
              <c:numCache>
                <c:formatCode>0.00\ "%"</c:formatCode>
                <c:ptCount val="35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94.722222222222214</c:v>
                </c:pt>
                <c:pt idx="4">
                  <c:v>94.097222222222214</c:v>
                </c:pt>
                <c:pt idx="5">
                  <c:v>97.847222222222214</c:v>
                </c:pt>
                <c:pt idx="6">
                  <c:v>93.888888888888886</c:v>
                </c:pt>
                <c:pt idx="7">
                  <c:v>94.583333333333329</c:v>
                </c:pt>
                <c:pt idx="8">
                  <c:v>99.791666666666657</c:v>
                </c:pt>
                <c:pt idx="9">
                  <c:v>99.375</c:v>
                </c:pt>
                <c:pt idx="10">
                  <c:v>98.75</c:v>
                </c:pt>
                <c:pt idx="11">
                  <c:v>98.263888888888886</c:v>
                </c:pt>
                <c:pt idx="12">
                  <c:v>99.027777777777771</c:v>
                </c:pt>
                <c:pt idx="13">
                  <c:v>94.444444444444443</c:v>
                </c:pt>
                <c:pt idx="14">
                  <c:v>89.444444444444443</c:v>
                </c:pt>
                <c:pt idx="15">
                  <c:v>83.888888888888886</c:v>
                </c:pt>
                <c:pt idx="16">
                  <c:v>87.916666666666671</c:v>
                </c:pt>
                <c:pt idx="17">
                  <c:v>89.444444444444443</c:v>
                </c:pt>
                <c:pt idx="18">
                  <c:v>86.666666666666671</c:v>
                </c:pt>
                <c:pt idx="19">
                  <c:v>94.791666666666671</c:v>
                </c:pt>
                <c:pt idx="20">
                  <c:v>94.236111111111114</c:v>
                </c:pt>
                <c:pt idx="21">
                  <c:v>96.388888888888886</c:v>
                </c:pt>
                <c:pt idx="22">
                  <c:v>97.013888888888886</c:v>
                </c:pt>
                <c:pt idx="23">
                  <c:v>91.458333333333329</c:v>
                </c:pt>
                <c:pt idx="24">
                  <c:v>94.930555555555557</c:v>
                </c:pt>
                <c:pt idx="25">
                  <c:v>87.013888888888886</c:v>
                </c:pt>
                <c:pt idx="26">
                  <c:v>90.416666666666671</c:v>
                </c:pt>
                <c:pt idx="27">
                  <c:v>99.305555555555557</c:v>
                </c:pt>
                <c:pt idx="28">
                  <c:v>99.722222222222214</c:v>
                </c:pt>
                <c:pt idx="29">
                  <c:v>98.541666666666657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98.82352941176471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A5-4262-AFC3-58E88E6E83A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GW 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Sheet1!$E$2:$E$36</c:f>
              <c:numCache>
                <c:formatCode>0.00\ "%"</c:formatCode>
                <c:ptCount val="35"/>
                <c:pt idx="0">
                  <c:v>100</c:v>
                </c:pt>
                <c:pt idx="1">
                  <c:v>99.930555555555557</c:v>
                </c:pt>
                <c:pt idx="2">
                  <c:v>100</c:v>
                </c:pt>
                <c:pt idx="3">
                  <c:v>99.861111111111114</c:v>
                </c:pt>
                <c:pt idx="4">
                  <c:v>98.125</c:v>
                </c:pt>
                <c:pt idx="5">
                  <c:v>98.541666666666657</c:v>
                </c:pt>
                <c:pt idx="6">
                  <c:v>98.125</c:v>
                </c:pt>
                <c:pt idx="7">
                  <c:v>99.652777777777771</c:v>
                </c:pt>
                <c:pt idx="8">
                  <c:v>99.722222222222214</c:v>
                </c:pt>
                <c:pt idx="9">
                  <c:v>100</c:v>
                </c:pt>
                <c:pt idx="10">
                  <c:v>99.930555555555557</c:v>
                </c:pt>
                <c:pt idx="11">
                  <c:v>98.125</c:v>
                </c:pt>
                <c:pt idx="12">
                  <c:v>100</c:v>
                </c:pt>
                <c:pt idx="13">
                  <c:v>99.930555555555557</c:v>
                </c:pt>
                <c:pt idx="14">
                  <c:v>99.861111111111114</c:v>
                </c:pt>
                <c:pt idx="15">
                  <c:v>99.791666666666657</c:v>
                </c:pt>
                <c:pt idx="16">
                  <c:v>99.652777777777771</c:v>
                </c:pt>
                <c:pt idx="17">
                  <c:v>99.583333333333329</c:v>
                </c:pt>
                <c:pt idx="18">
                  <c:v>100</c:v>
                </c:pt>
                <c:pt idx="19">
                  <c:v>99.791666666666657</c:v>
                </c:pt>
                <c:pt idx="20">
                  <c:v>100</c:v>
                </c:pt>
                <c:pt idx="21">
                  <c:v>99.652777777777771</c:v>
                </c:pt>
                <c:pt idx="22">
                  <c:v>99.236111111111114</c:v>
                </c:pt>
                <c:pt idx="23">
                  <c:v>98.75</c:v>
                </c:pt>
                <c:pt idx="24">
                  <c:v>98.055555555555557</c:v>
                </c:pt>
                <c:pt idx="25">
                  <c:v>94.513888888888886</c:v>
                </c:pt>
                <c:pt idx="26">
                  <c:v>93.819444444444443</c:v>
                </c:pt>
                <c:pt idx="27">
                  <c:v>99.722222222222214</c:v>
                </c:pt>
                <c:pt idx="28">
                  <c:v>99.583333333333329</c:v>
                </c:pt>
                <c:pt idx="29">
                  <c:v>99.583333333333329</c:v>
                </c:pt>
                <c:pt idx="30">
                  <c:v>100</c:v>
                </c:pt>
                <c:pt idx="31">
                  <c:v>99.930555555555557</c:v>
                </c:pt>
                <c:pt idx="32">
                  <c:v>97.916666666666657</c:v>
                </c:pt>
                <c:pt idx="33">
                  <c:v>98.75</c:v>
                </c:pt>
                <c:pt idx="34">
                  <c:v>96.568627450980401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EA5-4262-AFC3-58E88E6E83A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GW 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Sheet1!$F$2:$F$36</c:f>
              <c:numCache>
                <c:formatCode>0.00\ "%"</c:formatCode>
                <c:ptCount val="35"/>
                <c:pt idx="0">
                  <c:v>97.361111111111114</c:v>
                </c:pt>
                <c:pt idx="1">
                  <c:v>100</c:v>
                </c:pt>
                <c:pt idx="2">
                  <c:v>100</c:v>
                </c:pt>
                <c:pt idx="3">
                  <c:v>99.930555555555557</c:v>
                </c:pt>
                <c:pt idx="4">
                  <c:v>99.791666666666657</c:v>
                </c:pt>
                <c:pt idx="5">
                  <c:v>99.861111111111114</c:v>
                </c:pt>
                <c:pt idx="6">
                  <c:v>99.791666666666657</c:v>
                </c:pt>
                <c:pt idx="7">
                  <c:v>99.861111111111114</c:v>
                </c:pt>
                <c:pt idx="8">
                  <c:v>98.055555555555557</c:v>
                </c:pt>
                <c:pt idx="9">
                  <c:v>99.097222222222214</c:v>
                </c:pt>
                <c:pt idx="10">
                  <c:v>99.375</c:v>
                </c:pt>
                <c:pt idx="11">
                  <c:v>99.930555555555557</c:v>
                </c:pt>
                <c:pt idx="12">
                  <c:v>99.513888888888886</c:v>
                </c:pt>
                <c:pt idx="13">
                  <c:v>99.861111111111114</c:v>
                </c:pt>
                <c:pt idx="14">
                  <c:v>99.861111111111114</c:v>
                </c:pt>
                <c:pt idx="15">
                  <c:v>98.194444444444443</c:v>
                </c:pt>
                <c:pt idx="16">
                  <c:v>99.236111111111114</c:v>
                </c:pt>
                <c:pt idx="17">
                  <c:v>98.75</c:v>
                </c:pt>
                <c:pt idx="18">
                  <c:v>98.125</c:v>
                </c:pt>
                <c:pt idx="19">
                  <c:v>95.347222222222214</c:v>
                </c:pt>
                <c:pt idx="20">
                  <c:v>91.805555555555557</c:v>
                </c:pt>
                <c:pt idx="21">
                  <c:v>88.333333333333329</c:v>
                </c:pt>
                <c:pt idx="22">
                  <c:v>97.361111111111114</c:v>
                </c:pt>
                <c:pt idx="23">
                  <c:v>98.055555555555557</c:v>
                </c:pt>
                <c:pt idx="24">
                  <c:v>95.347222222222214</c:v>
                </c:pt>
                <c:pt idx="25">
                  <c:v>89.375</c:v>
                </c:pt>
                <c:pt idx="26">
                  <c:v>92.777777777777771</c:v>
                </c:pt>
                <c:pt idx="27">
                  <c:v>91.25</c:v>
                </c:pt>
                <c:pt idx="28">
                  <c:v>97.777777777777771</c:v>
                </c:pt>
                <c:pt idx="29">
                  <c:v>96.805555555555557</c:v>
                </c:pt>
                <c:pt idx="30">
                  <c:v>95.555555555555557</c:v>
                </c:pt>
                <c:pt idx="31">
                  <c:v>92.708333333333329</c:v>
                </c:pt>
                <c:pt idx="32">
                  <c:v>96.111111111111114</c:v>
                </c:pt>
                <c:pt idx="33">
                  <c:v>97.013888888888886</c:v>
                </c:pt>
                <c:pt idx="34">
                  <c:v>97.843137254901961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EA5-4262-AFC3-58E88E6E83A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GW 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Sheet1!$A$2:$A$36</c:f>
              <c:strCache>
                <c:ptCount val="35"/>
                <c:pt idx="0">
                  <c:v>22.07.28</c:v>
                </c:pt>
                <c:pt idx="1">
                  <c:v>22.07.29</c:v>
                </c:pt>
                <c:pt idx="2">
                  <c:v>22.07.30</c:v>
                </c:pt>
                <c:pt idx="3">
                  <c:v>22.07.31</c:v>
                </c:pt>
                <c:pt idx="4">
                  <c:v>22.08.01</c:v>
                </c:pt>
                <c:pt idx="5">
                  <c:v>22.08.02</c:v>
                </c:pt>
                <c:pt idx="6">
                  <c:v>22.08.03</c:v>
                </c:pt>
                <c:pt idx="7">
                  <c:v>22.08.04</c:v>
                </c:pt>
                <c:pt idx="8">
                  <c:v>22.08.05</c:v>
                </c:pt>
                <c:pt idx="9">
                  <c:v>22.08.06</c:v>
                </c:pt>
                <c:pt idx="10">
                  <c:v>22.08.07</c:v>
                </c:pt>
                <c:pt idx="11">
                  <c:v>22.08.08</c:v>
                </c:pt>
                <c:pt idx="12">
                  <c:v>22.08.09</c:v>
                </c:pt>
                <c:pt idx="13">
                  <c:v>22.08.10</c:v>
                </c:pt>
                <c:pt idx="14">
                  <c:v>22.08.11</c:v>
                </c:pt>
                <c:pt idx="15">
                  <c:v>22.08.12</c:v>
                </c:pt>
                <c:pt idx="16">
                  <c:v>22.08.13</c:v>
                </c:pt>
                <c:pt idx="17">
                  <c:v>22.08.14</c:v>
                </c:pt>
                <c:pt idx="18">
                  <c:v>22.08.15</c:v>
                </c:pt>
                <c:pt idx="19">
                  <c:v>22.08.16</c:v>
                </c:pt>
                <c:pt idx="20">
                  <c:v>22.08.17</c:v>
                </c:pt>
                <c:pt idx="21">
                  <c:v>22.08.18</c:v>
                </c:pt>
                <c:pt idx="22">
                  <c:v>22.08.19</c:v>
                </c:pt>
                <c:pt idx="23">
                  <c:v>22.08.20</c:v>
                </c:pt>
                <c:pt idx="24">
                  <c:v>22.08.21</c:v>
                </c:pt>
                <c:pt idx="25">
                  <c:v>22.08.22</c:v>
                </c:pt>
                <c:pt idx="26">
                  <c:v>22.08.23</c:v>
                </c:pt>
                <c:pt idx="27">
                  <c:v>22.08.24</c:v>
                </c:pt>
                <c:pt idx="28">
                  <c:v>22.08.25</c:v>
                </c:pt>
                <c:pt idx="29">
                  <c:v>22.08.26</c:v>
                </c:pt>
                <c:pt idx="30">
                  <c:v>22.08.27</c:v>
                </c:pt>
                <c:pt idx="31">
                  <c:v>22.08.28</c:v>
                </c:pt>
                <c:pt idx="32">
                  <c:v>22.08.29</c:v>
                </c:pt>
                <c:pt idx="33">
                  <c:v>22.08.30</c:v>
                </c:pt>
                <c:pt idx="34">
                  <c:v>22.08.31</c:v>
                </c:pt>
              </c:strCache>
            </c:strRef>
          </c:cat>
          <c:val>
            <c:numRef>
              <c:f>Sheet1!$G$2:$G$36</c:f>
              <c:numCache>
                <c:formatCode>0.00</c:formatCode>
                <c:ptCount val="35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99.930555555555557</c:v>
                </c:pt>
                <c:pt idx="4">
                  <c:v>100</c:v>
                </c:pt>
                <c:pt idx="5">
                  <c:v>99.930555555555557</c:v>
                </c:pt>
                <c:pt idx="6">
                  <c:v>100</c:v>
                </c:pt>
                <c:pt idx="7">
                  <c:v>99.930555555555557</c:v>
                </c:pt>
                <c:pt idx="8">
                  <c:v>99.930555555555557</c:v>
                </c:pt>
                <c:pt idx="9">
                  <c:v>100</c:v>
                </c:pt>
                <c:pt idx="10">
                  <c:v>100</c:v>
                </c:pt>
                <c:pt idx="11">
                  <c:v>99.930555555555557</c:v>
                </c:pt>
                <c:pt idx="12">
                  <c:v>100</c:v>
                </c:pt>
                <c:pt idx="13">
                  <c:v>99.930555555555557</c:v>
                </c:pt>
                <c:pt idx="14">
                  <c:v>99.791666666666657</c:v>
                </c:pt>
                <c:pt idx="15">
                  <c:v>99.861111111111114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99.930555555555557</c:v>
                </c:pt>
                <c:pt idx="20">
                  <c:v>99.652777777777771</c:v>
                </c:pt>
                <c:pt idx="21">
                  <c:v>99.861111111111114</c:v>
                </c:pt>
                <c:pt idx="22">
                  <c:v>99.097222222222214</c:v>
                </c:pt>
                <c:pt idx="23">
                  <c:v>99.236111111111114</c:v>
                </c:pt>
                <c:pt idx="24">
                  <c:v>99.027777777777771</c:v>
                </c:pt>
                <c:pt idx="25">
                  <c:v>95.277777777777771</c:v>
                </c:pt>
                <c:pt idx="26">
                  <c:v>94.861111111111114</c:v>
                </c:pt>
                <c:pt idx="27">
                  <c:v>99.930555555555557</c:v>
                </c:pt>
                <c:pt idx="28">
                  <c:v>100</c:v>
                </c:pt>
                <c:pt idx="29">
                  <c:v>100</c:v>
                </c:pt>
                <c:pt idx="30">
                  <c:v>99.930555555555557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EA5-4262-AFC3-58E88E6E83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4881568"/>
        <c:axId val="324874512"/>
      </c:lineChart>
      <c:catAx>
        <c:axId val="324881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4874512"/>
        <c:crosses val="autoZero"/>
        <c:auto val="1"/>
        <c:lblAlgn val="ctr"/>
        <c:lblOffset val="100"/>
        <c:noMultiLvlLbl val="0"/>
      </c:catAx>
      <c:valAx>
        <c:axId val="32487451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0\ &quot;%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48815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0.71533</cdr:x>
      <cdr:y>0.53821</cdr:y>
    </cdr:from>
    <cdr:to>
      <cdr:x>0.99072</cdr:x>
      <cdr:y>0.72345</cdr:y>
    </cdr:to>
    <cdr:sp macro="" textlink="">
      <cdr:nvSpPr>
        <cdr:cNvPr id="2" name="TextBox 4">
          <a:extLst xmlns:a="http://schemas.openxmlformats.org/drawingml/2006/main">
            <a:ext uri="{FF2B5EF4-FFF2-40B4-BE49-F238E27FC236}">
              <a16:creationId xmlns:a16="http://schemas.microsoft.com/office/drawing/2014/main" id="{78971F17-929D-8CD2-210C-884EAA41FF8B}"/>
            </a:ext>
          </a:extLst>
        </cdr:cNvPr>
        <cdr:cNvSpPr txBox="1"/>
      </cdr:nvSpPr>
      <cdr:spPr>
        <a:xfrm xmlns:a="http://schemas.openxmlformats.org/drawingml/2006/main">
          <a:off x="6537126" y="2615702"/>
          <a:ext cx="2516698" cy="90024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defTabSz="914400" fontAlgn="ctr" latinLnBrk="1">
            <a:defRPr/>
          </a:pPr>
          <a:r>
            <a:rPr lang="en-US" altLang="ko-KR" sz="1050" b="0" i="0" u="none" strike="noStrike" dirty="0">
              <a:solidFill>
                <a:srgbClr val="0070C0"/>
              </a:solidFill>
              <a:effectLst/>
              <a:latin typeface="+mn-ea"/>
              <a:ea typeface="+mn-ea"/>
            </a:rPr>
            <a:t>BTS5-2 : </a:t>
          </a:r>
          <a:r>
            <a:rPr lang="en-US" altLang="ko-KR" sz="1050" dirty="0">
              <a:solidFill>
                <a:srgbClr val="0070C0"/>
              </a:solidFill>
              <a:latin typeface="+mn-ea"/>
            </a:rPr>
            <a:t>RF</a:t>
          </a:r>
          <a:r>
            <a:rPr lang="ko-KR" altLang="en-US" sz="1050" dirty="0">
              <a:solidFill>
                <a:srgbClr val="0070C0"/>
              </a:solidFill>
              <a:latin typeface="+mn-ea"/>
            </a:rPr>
            <a:t> 환경 변화 발생</a:t>
          </a:r>
          <a:endParaRPr lang="en-US" altLang="ko-KR" sz="1050" dirty="0">
            <a:solidFill>
              <a:srgbClr val="0070C0"/>
            </a:solidFill>
            <a:latin typeface="+mn-ea"/>
          </a:endParaRPr>
        </a:p>
        <a:p xmlns:a="http://schemas.openxmlformats.org/drawingml/2006/main">
          <a:pPr marL="171450" marR="0" lvl="0" indent="-171450" algn="l" defTabSz="914400" rtl="0" eaLnBrk="1" fontAlgn="ctr" latinLnBrk="1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Char char="-"/>
            <a:tabLst/>
            <a:defRPr/>
          </a:pPr>
          <a:r>
            <a:rPr lang="en-US" altLang="ko-KR" sz="1050" b="0" i="0" u="none" strike="noStrike" dirty="0">
              <a:solidFill>
                <a:srgbClr val="0070C0"/>
              </a:solidFill>
              <a:effectLst/>
              <a:latin typeface="+mn-ea"/>
              <a:ea typeface="+mn-ea"/>
            </a:rPr>
            <a:t>8</a:t>
          </a:r>
          <a:r>
            <a:rPr lang="ko-KR" altLang="en-US" sz="1050" b="0" i="0" u="none" strike="noStrike" dirty="0">
              <a:solidFill>
                <a:srgbClr val="0070C0"/>
              </a:solidFill>
              <a:effectLst/>
              <a:latin typeface="+mn-ea"/>
              <a:ea typeface="+mn-ea"/>
            </a:rPr>
            <a:t>월 </a:t>
          </a:r>
          <a:r>
            <a:rPr lang="en-US" altLang="ko-KR" sz="1050" b="0" i="0" u="none" strike="noStrike" dirty="0">
              <a:solidFill>
                <a:srgbClr val="0070C0"/>
              </a:solidFill>
              <a:effectLst/>
              <a:latin typeface="+mn-ea"/>
              <a:ea typeface="+mn-ea"/>
            </a:rPr>
            <a:t>30</a:t>
          </a:r>
          <a:r>
            <a:rPr lang="ko-KR" altLang="en-US" sz="1050" b="0" i="0" u="none" strike="noStrike" dirty="0">
              <a:solidFill>
                <a:srgbClr val="0070C0"/>
              </a:solidFill>
              <a:effectLst/>
              <a:latin typeface="+mn-ea"/>
              <a:ea typeface="+mn-ea"/>
            </a:rPr>
            <a:t>일 </a:t>
          </a:r>
          <a:r>
            <a:rPr lang="en-US" altLang="ko-KR" sz="1050" dirty="0">
              <a:solidFill>
                <a:srgbClr val="0070C0"/>
              </a:solidFill>
              <a:latin typeface="+mn-ea"/>
            </a:rPr>
            <a:t>: 34.03% loss</a:t>
          </a:r>
        </a:p>
        <a:p xmlns:a="http://schemas.openxmlformats.org/drawingml/2006/main">
          <a:pPr marL="171450" marR="0" lvl="0" indent="-171450" algn="l" defTabSz="914400" rtl="0" eaLnBrk="1" fontAlgn="ctr" latinLnBrk="1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Char char="-"/>
            <a:tabLst/>
            <a:defRPr/>
          </a:pPr>
          <a:r>
            <a:rPr lang="en-US" altLang="ko-KR" sz="1050" dirty="0">
              <a:solidFill>
                <a:srgbClr val="0070C0"/>
              </a:solidFill>
              <a:latin typeface="+mn-ea"/>
            </a:rPr>
            <a:t>8</a:t>
          </a:r>
          <a:r>
            <a:rPr lang="ko-KR" altLang="en-US" sz="1050" dirty="0">
              <a:solidFill>
                <a:srgbClr val="0070C0"/>
              </a:solidFill>
              <a:latin typeface="+mn-ea"/>
            </a:rPr>
            <a:t>월 </a:t>
          </a:r>
          <a:r>
            <a:rPr lang="en-US" altLang="ko-KR" sz="1050" dirty="0">
              <a:solidFill>
                <a:srgbClr val="0070C0"/>
              </a:solidFill>
              <a:latin typeface="+mn-ea"/>
            </a:rPr>
            <a:t>31</a:t>
          </a:r>
          <a:r>
            <a:rPr lang="ko-KR" altLang="en-US" sz="1050" dirty="0">
              <a:solidFill>
                <a:srgbClr val="0070C0"/>
              </a:solidFill>
              <a:latin typeface="+mn-ea"/>
            </a:rPr>
            <a:t>일 </a:t>
          </a:r>
          <a:r>
            <a:rPr lang="en-US" altLang="ko-KR" sz="1050" dirty="0">
              <a:solidFill>
                <a:srgbClr val="0070C0"/>
              </a:solidFill>
              <a:latin typeface="+mn-ea"/>
            </a:rPr>
            <a:t>: 93.82% loss</a:t>
          </a:r>
        </a:p>
        <a:p xmlns:a="http://schemas.openxmlformats.org/drawingml/2006/main">
          <a:pPr marL="171450" marR="0" lvl="0" indent="-171450" algn="l" defTabSz="914400" rtl="0" eaLnBrk="1" fontAlgn="ctr" latinLnBrk="1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Char char="-"/>
            <a:tabLst/>
            <a:defRPr/>
          </a:pPr>
          <a:r>
            <a:rPr lang="en-US" altLang="ko-KR" sz="1050" b="0" i="0" u="none" strike="noStrike" dirty="0">
              <a:solidFill>
                <a:srgbClr val="0070C0"/>
              </a:solidFill>
              <a:effectLst/>
              <a:latin typeface="+mn-ea"/>
              <a:ea typeface="+mn-ea"/>
            </a:rPr>
            <a:t>9</a:t>
          </a:r>
          <a:r>
            <a:rPr lang="ko-KR" altLang="en-US" sz="1050" b="0" i="0" u="none" strike="noStrike" dirty="0">
              <a:solidFill>
                <a:srgbClr val="0070C0"/>
              </a:solidFill>
              <a:effectLst/>
              <a:latin typeface="+mn-ea"/>
              <a:ea typeface="+mn-ea"/>
            </a:rPr>
            <a:t>월 </a:t>
          </a:r>
          <a:r>
            <a:rPr lang="en-US" altLang="ko-KR" sz="1050" dirty="0">
              <a:solidFill>
                <a:srgbClr val="0070C0"/>
              </a:solidFill>
              <a:latin typeface="+mn-ea"/>
            </a:rPr>
            <a:t>01</a:t>
          </a:r>
          <a:r>
            <a:rPr lang="ko-KR" altLang="en-US" sz="1050" dirty="0">
              <a:solidFill>
                <a:srgbClr val="0070C0"/>
              </a:solidFill>
              <a:latin typeface="+mn-ea"/>
            </a:rPr>
            <a:t>일 </a:t>
          </a:r>
          <a:r>
            <a:rPr lang="en-US" altLang="ko-KR" sz="1050" dirty="0">
              <a:solidFill>
                <a:srgbClr val="0070C0"/>
              </a:solidFill>
              <a:latin typeface="+mn-ea"/>
            </a:rPr>
            <a:t>: 32.78% loss</a:t>
          </a:r>
        </a:p>
        <a:p xmlns:a="http://schemas.openxmlformats.org/drawingml/2006/main">
          <a:pPr marL="171450" marR="0" lvl="0" indent="-171450" algn="l" defTabSz="914400" rtl="0" eaLnBrk="1" fontAlgn="ctr" latinLnBrk="1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Char char="-"/>
            <a:tabLst/>
            <a:defRPr/>
          </a:pPr>
          <a:r>
            <a:rPr lang="en-US" altLang="ko-KR" sz="1050" b="0" i="0" u="none" strike="noStrike" dirty="0">
              <a:solidFill>
                <a:srgbClr val="0070C0"/>
              </a:solidFill>
              <a:effectLst/>
              <a:latin typeface="+mn-ea"/>
              <a:ea typeface="+mn-ea"/>
            </a:rPr>
            <a:t>9</a:t>
          </a:r>
          <a:r>
            <a:rPr lang="ko-KR" altLang="en-US" sz="1050" b="0" i="0" u="none" strike="noStrike" dirty="0">
              <a:solidFill>
                <a:srgbClr val="0070C0"/>
              </a:solidFill>
              <a:effectLst/>
              <a:latin typeface="+mn-ea"/>
              <a:ea typeface="+mn-ea"/>
            </a:rPr>
            <a:t>월 </a:t>
          </a:r>
          <a:r>
            <a:rPr lang="en-US" altLang="ko-KR" sz="1050" b="0" i="0" u="none" strike="noStrike" dirty="0">
              <a:solidFill>
                <a:srgbClr val="0070C0"/>
              </a:solidFill>
              <a:effectLst/>
              <a:latin typeface="+mn-ea"/>
              <a:ea typeface="+mn-ea"/>
            </a:rPr>
            <a:t>02</a:t>
          </a:r>
          <a:r>
            <a:rPr lang="ko-KR" altLang="en-US" sz="1050" b="0" i="0" u="none" strike="noStrike" dirty="0">
              <a:solidFill>
                <a:srgbClr val="0070C0"/>
              </a:solidFill>
              <a:effectLst/>
              <a:latin typeface="+mn-ea"/>
              <a:ea typeface="+mn-ea"/>
            </a:rPr>
            <a:t>일 </a:t>
          </a:r>
          <a:r>
            <a:rPr lang="en-US" altLang="ko-KR" sz="1050" b="0" i="0" u="none" strike="noStrike" dirty="0">
              <a:solidFill>
                <a:srgbClr val="0070C0"/>
              </a:solidFill>
              <a:effectLst/>
              <a:latin typeface="+mn-ea"/>
              <a:ea typeface="+mn-ea"/>
            </a:rPr>
            <a:t>: 4.72% loss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>
              <a:defRPr sz="1200"/>
            </a:lvl1pPr>
          </a:lstStyle>
          <a:p>
            <a:fld id="{2B6512FA-EE78-4B19-A2CB-92A45DF451C7}" type="datetimeFigureOut">
              <a:rPr lang="ko-KR" altLang="en-US" smtClean="0"/>
              <a:pPr/>
              <a:t>2022-09-02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58863" y="1279525"/>
            <a:ext cx="4986337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7" tIns="47393" rIns="94787" bIns="47393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4787" tIns="47393" rIns="94787" bIns="47393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8427" cy="513507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6"/>
            <a:ext cx="3078427" cy="513507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>
              <a:defRPr sz="1200"/>
            </a:lvl1pPr>
          </a:lstStyle>
          <a:p>
            <a:fld id="{90944B89-3DBC-4DB7-9707-ADA06A91D36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14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4174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066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188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1649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592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188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132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9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229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188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188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9829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7272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175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628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7028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188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188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188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188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58863" y="1279525"/>
            <a:ext cx="4986337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ko-KR" smtClean="0"/>
              <a:pPr rtl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235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20813" y="1279327"/>
            <a:ext cx="4262438" cy="345418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2674CE4-FBD8-4481-AEFB-CA53E599A745}" type="slidenum">
              <a:rPr lang="en-US" altLang="ko-KR" smtClean="0"/>
              <a:pPr rtl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98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7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188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188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188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188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924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44B89-3DBC-4DB7-9707-ADA06A91D36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02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6BD5C9-F5B4-4022-BF6E-C0821780DC6F}"/>
              </a:ext>
            </a:extLst>
          </p:cNvPr>
          <p:cNvSpPr txBox="1"/>
          <p:nvPr userDrawn="1"/>
        </p:nvSpPr>
        <p:spPr>
          <a:xfrm>
            <a:off x="4624746" y="6487610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휴먼모음T" pitchFamily="18" charset="-127"/>
                <a:ea typeface="휴먼모음T" pitchFamily="18" charset="-127"/>
              </a:rPr>
              <a:t>- </a:t>
            </a:r>
            <a:fld id="{B01DE211-91B6-4CE4-97CA-E9F579EE2C7F}" type="slidenum">
              <a:rPr lang="en-US" altLang="ko-KR" sz="1200" smtClean="0">
                <a:latin typeface="휴먼모음T" pitchFamily="18" charset="-127"/>
                <a:ea typeface="휴먼모음T" pitchFamily="18" charset="-127"/>
              </a:rPr>
              <a:pPr algn="ctr"/>
              <a:t>‹#›</a:t>
            </a:fld>
            <a:r>
              <a:rPr lang="en-US" altLang="ko-KR" sz="1200" dirty="0">
                <a:latin typeface="휴먼모음T" pitchFamily="18" charset="-127"/>
                <a:ea typeface="휴먼모음T" pitchFamily="18" charset="-127"/>
              </a:rPr>
              <a:t> -</a:t>
            </a:r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0" y="6477000"/>
            <a:ext cx="990123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5806058" y="6527913"/>
            <a:ext cx="3910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통신 음영지역 해소가 가능한 멀티가스 계측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모니터링 시스템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0C34B6-6753-49D5-B6B9-D134AE16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" y="70364"/>
            <a:ext cx="1402901" cy="50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0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129" y="4406902"/>
            <a:ext cx="841605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129" y="2906713"/>
            <a:ext cx="8416052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062" y="6356352"/>
            <a:ext cx="2310289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795475" y="6482161"/>
            <a:ext cx="2310289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</a:lstStyle>
          <a:p>
            <a:pPr>
              <a:defRPr/>
            </a:pPr>
            <a:fld id="{BCB3A7C8-B396-40E7-B048-9675436CF43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12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3D39E-1906-4DCD-A99B-F3B6C6B9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39162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47599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3D39E-1906-4DCD-A99B-F3B6C6B9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39162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54026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6BD5C9-F5B4-4022-BF6E-C0821780DC6F}"/>
              </a:ext>
            </a:extLst>
          </p:cNvPr>
          <p:cNvSpPr txBox="1"/>
          <p:nvPr userDrawn="1"/>
        </p:nvSpPr>
        <p:spPr>
          <a:xfrm>
            <a:off x="4609820" y="649713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- </a:t>
            </a:r>
            <a:fld id="{B01DE211-91B6-4CE4-97CA-E9F579EE2C7F}" type="slidenum">
              <a:rPr lang="en-US" altLang="ko-KR" sz="1400" smtClean="0"/>
              <a:pPr algn="ctr"/>
              <a:t>‹#›</a:t>
            </a:fld>
            <a:r>
              <a:rPr lang="en-US" altLang="ko-KR" sz="1400" dirty="0"/>
              <a:t> -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13824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9"/>
          <p:cNvSpPr>
            <a:spLocks noChangeArrowheads="1"/>
          </p:cNvSpPr>
          <p:nvPr userDrawn="1"/>
        </p:nvSpPr>
        <p:spPr bwMode="auto">
          <a:xfrm>
            <a:off x="-1" y="692696"/>
            <a:ext cx="9901239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1800" dirty="0">
              <a:solidFill>
                <a:prstClr val="white">
                  <a:lumMod val="50000"/>
                </a:prst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9" name="그림 8" descr="버튼.png"/>
          <p:cNvPicPr>
            <a:picLocks noChangeAspect="1"/>
          </p:cNvPicPr>
          <p:nvPr userDrawn="1"/>
        </p:nvPicPr>
        <p:blipFill>
          <a:blip r:embed="rId2" cstate="print">
            <a:grayscl/>
            <a:lum bright="-10000" contrast="20000"/>
          </a:blip>
          <a:stretch>
            <a:fillRect/>
          </a:stretch>
        </p:blipFill>
        <p:spPr>
          <a:xfrm>
            <a:off x="470803" y="801848"/>
            <a:ext cx="311627" cy="285752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78000"/>
              </a:prstClr>
            </a:outerShdw>
          </a:effectLst>
        </p:spPr>
      </p:pic>
      <p:sp>
        <p:nvSpPr>
          <p:cNvPr id="10" name="부제목 2"/>
          <p:cNvSpPr>
            <a:spLocks noGrp="1"/>
          </p:cNvSpPr>
          <p:nvPr>
            <p:ph type="subTitle" idx="1"/>
          </p:nvPr>
        </p:nvSpPr>
        <p:spPr>
          <a:xfrm>
            <a:off x="974090" y="781044"/>
            <a:ext cx="8576828" cy="2880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0"/>
              </a:spcBef>
              <a:buNone/>
              <a:defRPr lang="ko-KR" altLang="en-US" sz="2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8" name="Rectangle 29"/>
          <p:cNvSpPr>
            <a:spLocks noChangeArrowheads="1"/>
          </p:cNvSpPr>
          <p:nvPr userDrawn="1"/>
        </p:nvSpPr>
        <p:spPr bwMode="auto">
          <a:xfrm>
            <a:off x="0" y="138884"/>
            <a:ext cx="9901238" cy="7540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noFill/>
            <a:miter lim="800000"/>
            <a:headEnd/>
            <a:tailEnd/>
          </a:ln>
          <a:effectLst/>
        </p:spPr>
        <p:txBody>
          <a:bodyPr wrap="none" lIns="95784" tIns="47892" rIns="95784" bIns="47892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1900" dirty="0">
              <a:solidFill>
                <a:prstClr val="white">
                  <a:lumMod val="50000"/>
                </a:prst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Rectangle 29"/>
          <p:cNvSpPr>
            <a:spLocks noChangeArrowheads="1"/>
          </p:cNvSpPr>
          <p:nvPr userDrawn="1"/>
        </p:nvSpPr>
        <p:spPr bwMode="auto">
          <a:xfrm flipV="1">
            <a:off x="0" y="485052"/>
            <a:ext cx="9901238" cy="1428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noFill/>
            <a:miter lim="800000"/>
            <a:headEnd/>
            <a:tailEnd/>
          </a:ln>
          <a:effectLst/>
        </p:spPr>
        <p:txBody>
          <a:bodyPr wrap="none" lIns="95784" tIns="47892" rIns="95784" bIns="47892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1900" dirty="0">
              <a:solidFill>
                <a:prstClr val="white">
                  <a:lumMod val="50000"/>
                </a:prst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사다리꼴 22"/>
          <p:cNvSpPr/>
          <p:nvPr userDrawn="1"/>
        </p:nvSpPr>
        <p:spPr bwMode="auto">
          <a:xfrm flipV="1">
            <a:off x="2767427" y="138884"/>
            <a:ext cx="7133811" cy="347864"/>
          </a:xfrm>
          <a:prstGeom prst="trapezoid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900" dirty="0">
              <a:solidFill>
                <a:prstClr val="white">
                  <a:lumMod val="50000"/>
                </a:prst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직사각형 28"/>
          <p:cNvSpPr/>
          <p:nvPr userDrawn="1"/>
        </p:nvSpPr>
        <p:spPr bwMode="auto">
          <a:xfrm>
            <a:off x="9785449" y="198748"/>
            <a:ext cx="77354" cy="288000"/>
          </a:xfrm>
          <a:prstGeom prst="rect">
            <a:avLst/>
          </a:prstGeom>
          <a:solidFill>
            <a:srgbClr val="4C4D4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900" dirty="0">
              <a:solidFill>
                <a:prstClr val="black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사다리꼴 30"/>
          <p:cNvSpPr/>
          <p:nvPr userDrawn="1"/>
        </p:nvSpPr>
        <p:spPr bwMode="auto">
          <a:xfrm flipV="1">
            <a:off x="0" y="138884"/>
            <a:ext cx="2767427" cy="347864"/>
          </a:xfrm>
          <a:prstGeom prst="trapezoid">
            <a:avLst>
              <a:gd name="adj" fmla="val 0"/>
            </a:avLst>
          </a:prstGeom>
          <a:solidFill>
            <a:srgbClr val="4C4D4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900" dirty="0">
              <a:solidFill>
                <a:prstClr val="white">
                  <a:lumMod val="50000"/>
                </a:prst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38435" y="191511"/>
            <a:ext cx="2728991" cy="2308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1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  <a:cs typeface="Arial" pitchFamily="34" charset="0"/>
              </a:rPr>
              <a:t>지역주력산업육성</a:t>
            </a:r>
            <a:endParaRPr lang="ko-KR" altLang="en-US" sz="1500" b="1" dirty="0">
              <a:solidFill>
                <a:prstClr val="white"/>
              </a:solidFill>
              <a:effectLst/>
              <a:latin typeface="Adobe 고딕 Std B" panose="020B0800000000000000" pitchFamily="34" charset="-127"/>
              <a:ea typeface="Adobe 고딕 Std B" panose="020B0800000000000000" pitchFamily="34" charset="-127"/>
              <a:cs typeface="Arial" pitchFamily="34" charset="0"/>
            </a:endParaRPr>
          </a:p>
        </p:txBody>
      </p:sp>
      <p:sp>
        <p:nvSpPr>
          <p:cNvPr id="35" name="Text Box 30"/>
          <p:cNvSpPr txBox="1">
            <a:spLocks noChangeArrowheads="1"/>
          </p:cNvSpPr>
          <p:nvPr userDrawn="1"/>
        </p:nvSpPr>
        <p:spPr bwMode="auto">
          <a:xfrm>
            <a:off x="7426255" y="232279"/>
            <a:ext cx="2346766" cy="23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5784" tIns="47892" rIns="95784" bIns="47892">
            <a:spAutoFit/>
          </a:bodyPr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10"/>
              </a:lnSpc>
              <a:spcBef>
                <a:spcPct val="50000"/>
              </a:spcBef>
              <a:defRPr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㈜스마트오션 컨소시엄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2813271" y="160065"/>
            <a:ext cx="5775591" cy="288032"/>
          </a:xfrm>
          <a:prstGeom prst="rect">
            <a:avLst/>
          </a:prstGeom>
        </p:spPr>
        <p:txBody>
          <a:bodyPr anchor="ctr" anchorCtr="0"/>
          <a:lstStyle>
            <a:lvl1pPr algn="l">
              <a:defRPr>
                <a:latin typeface="Adobe 고딕 Std B" panose="020B0800000000000000" pitchFamily="34" charset="-127"/>
                <a:ea typeface="Adobe 고딕 Std B" panose="020B0800000000000000" pitchFamily="34" charset="-127"/>
              </a:defRPr>
            </a:lvl1pPr>
          </a:lstStyle>
          <a:p>
            <a:endParaRPr lang="ko-KR" altLang="en-US" sz="18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7" name="슬라이드 번호 개체 틀 5"/>
          <p:cNvSpPr txBox="1">
            <a:spLocks/>
          </p:cNvSpPr>
          <p:nvPr userDrawn="1"/>
        </p:nvSpPr>
        <p:spPr>
          <a:xfrm>
            <a:off x="1303084" y="6537465"/>
            <a:ext cx="840573" cy="31115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fld id="{E845080E-6F73-427B-BD83-BB058B421A60}" type="slidenum">
              <a:rPr lang="ko-KR" altLang="en-US" sz="1200" smtClean="0">
                <a:solidFill>
                  <a:prstClr val="black">
                    <a:tint val="75000"/>
                  </a:prst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pPr algn="ctr">
                <a:defRPr/>
              </a:pPr>
              <a:t>‹#›</a:t>
            </a:fld>
            <a:endParaRPr lang="ko-KR" altLang="en-US" sz="1200" dirty="0">
              <a:solidFill>
                <a:prstClr val="black">
                  <a:tint val="75000"/>
                </a:prst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0" y="6525344"/>
            <a:ext cx="9901238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30"/>
          <p:cNvSpPr txBox="1">
            <a:spLocks noChangeArrowheads="1"/>
          </p:cNvSpPr>
          <p:nvPr userDrawn="1"/>
        </p:nvSpPr>
        <p:spPr bwMode="auto">
          <a:xfrm>
            <a:off x="2923369" y="6571494"/>
            <a:ext cx="6978522" cy="281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5784" tIns="47892" rIns="95784" bIns="47892">
            <a:spAutoFit/>
          </a:bodyPr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 latinLnBrk="0">
              <a:defRPr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산업용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IoT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기반 지능형 수소 시설물 진단 및 안전 모니터링 시스템</a:t>
            </a:r>
          </a:p>
        </p:txBody>
      </p:sp>
    </p:spTree>
    <p:extLst>
      <p:ext uri="{BB962C8B-B14F-4D97-AF65-F5344CB8AC3E}">
        <p14:creationId xmlns:p14="http://schemas.microsoft.com/office/powerpoint/2010/main" val="136798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0B8F14A-BC65-4067-AC91-CD554A6BA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721519"/>
            <a:ext cx="9898453" cy="616817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C25D32A-87E2-46A1-97F5-40C99BCE8601}"/>
              </a:ext>
            </a:extLst>
          </p:cNvPr>
          <p:cNvSpPr/>
          <p:nvPr userDrawn="1"/>
        </p:nvSpPr>
        <p:spPr>
          <a:xfrm>
            <a:off x="1" y="721519"/>
            <a:ext cx="9901238" cy="6168171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5D5C9-B44B-4E96-925D-95805F478B2C}"/>
              </a:ext>
            </a:extLst>
          </p:cNvPr>
          <p:cNvSpPr txBox="1"/>
          <p:nvPr userDrawn="1"/>
        </p:nvSpPr>
        <p:spPr>
          <a:xfrm>
            <a:off x="4609820" y="651406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- </a:t>
            </a:r>
            <a:fld id="{B01DE211-91B6-4CE4-97CA-E9F579EE2C7F}" type="slidenum">
              <a:rPr lang="en-US" altLang="ko-KR" sz="1400" smtClean="0">
                <a:solidFill>
                  <a:schemeClr val="bg1">
                    <a:lumMod val="65000"/>
                  </a:schemeClr>
                </a:solidFill>
              </a:rPr>
              <a:pPr algn="ctr"/>
              <a:t>‹#›</a:t>
            </a:fld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 -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19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3C22A1C2-C6EF-400F-ACDF-272D38AB47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7592" y="2873980"/>
            <a:ext cx="6405564" cy="3553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631D69-83F4-4E95-AE35-4B1BC97BF064}"/>
              </a:ext>
            </a:extLst>
          </p:cNvPr>
          <p:cNvSpPr txBox="1"/>
          <p:nvPr userDrawn="1"/>
        </p:nvSpPr>
        <p:spPr>
          <a:xfrm>
            <a:off x="4609820" y="650560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- </a:t>
            </a:r>
            <a:fld id="{B01DE211-91B6-4CE4-97CA-E9F579EE2C7F}" type="slidenum">
              <a:rPr lang="en-US" altLang="ko-KR" sz="1400" smtClean="0"/>
              <a:pPr algn="ctr"/>
              <a:t>‹#›</a:t>
            </a:fld>
            <a:r>
              <a:rPr lang="en-US" altLang="ko-KR" sz="1400" dirty="0"/>
              <a:t> -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84724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129" y="4406902"/>
            <a:ext cx="841605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129" y="2906713"/>
            <a:ext cx="8416052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062" y="6356352"/>
            <a:ext cx="2310289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795475" y="6482161"/>
            <a:ext cx="2310289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</a:lstStyle>
          <a:p>
            <a:pPr>
              <a:defRPr/>
            </a:pPr>
            <a:fld id="{BCB3A7C8-B396-40E7-B048-9675436CF43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654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9901238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350" dirty="0">
              <a:latin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858215" y="3810003"/>
            <a:ext cx="4043026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350" dirty="0">
              <a:latin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5858234" y="3897010"/>
            <a:ext cx="4043007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350" dirty="0">
              <a:latin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5858234" y="4115167"/>
            <a:ext cx="4043007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350" dirty="0">
              <a:latin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flipV="1">
            <a:off x="5858233" y="4164403"/>
            <a:ext cx="2128766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350" dirty="0">
              <a:latin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5858233" y="4199572"/>
            <a:ext cx="2128766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350" dirty="0">
              <a:latin typeface="맑은 고딕" panose="020B0503020000020004" pitchFamily="50" charset="-127"/>
            </a:endParaRPr>
          </a:p>
        </p:txBody>
      </p:sp>
      <p:sp useBgFill="1">
        <p:nvSpPr>
          <p:cNvPr id="30" name="모서리가 둥근 직사각형 29"/>
          <p:cNvSpPr/>
          <p:nvPr/>
        </p:nvSpPr>
        <p:spPr bwMode="white">
          <a:xfrm>
            <a:off x="5858232" y="3962400"/>
            <a:ext cx="3316915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350" dirty="0">
              <a:latin typeface="맑은 고딕" panose="020B0503020000020004" pitchFamily="50" charset="-127"/>
            </a:endParaRPr>
          </a:p>
        </p:txBody>
      </p:sp>
      <p:sp useBgFill="1">
        <p:nvSpPr>
          <p:cNvPr id="31" name="모서리가 둥근 직사각형 30"/>
          <p:cNvSpPr/>
          <p:nvPr/>
        </p:nvSpPr>
        <p:spPr bwMode="white">
          <a:xfrm>
            <a:off x="7987374" y="4060983"/>
            <a:ext cx="1732717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350" dirty="0">
              <a:latin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3649662"/>
            <a:ext cx="9901238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350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" y="3675530"/>
            <a:ext cx="9901239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350" dirty="0">
              <a:latin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6945215" y="3643090"/>
            <a:ext cx="2956024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350" dirty="0">
              <a:latin typeface="맑은 고딕" panose="020B0503020000020004" pitchFamily="50" charset="-127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95062" y="2389011"/>
            <a:ext cx="9158645" cy="1470025"/>
          </a:xfrm>
          <a:prstGeom prst="rect">
            <a:avLst/>
          </a:prstGeom>
        </p:spPr>
        <p:txBody>
          <a:bodyPr rtlCol="0"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495062" y="3899938"/>
            <a:ext cx="5363171" cy="1752600"/>
          </a:xfrm>
          <a:prstGeom prst="rect">
            <a:avLst/>
          </a:prstGeom>
        </p:spPr>
        <p:txBody>
          <a:bodyPr rtlCol="0"/>
          <a:lstStyle>
            <a:lvl1pPr marL="48006" indent="0" algn="l">
              <a:buNone/>
              <a:defRPr sz="1800">
                <a:solidFill>
                  <a:schemeClr val="tx2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pPr rtl="0"/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5900069" y="4205288"/>
            <a:ext cx="1402675" cy="457200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344581" y="4206240"/>
            <a:ext cx="1081730" cy="457200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94694F25-D644-42F1-B3CC-9F453010BC16}" type="datetime4">
              <a:rPr lang="ko-KR" altLang="en-US" smtClean="0"/>
              <a:pPr/>
              <a:t>2022년 9월 2일</a:t>
            </a:fld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9009097" y="1136"/>
            <a:ext cx="809632" cy="365760"/>
          </a:xfrm>
          <a:prstGeom prst="rect">
            <a:avLst/>
          </a:prstGeom>
        </p:spPr>
        <p:txBody>
          <a:bodyPr rtlCol="0"/>
          <a:lstStyle>
            <a:lvl1pPr algn="r">
              <a:defRPr sz="1350">
                <a:solidFill>
                  <a:schemeClr val="bg1"/>
                </a:solidFill>
              </a:defRPr>
            </a:lvl1pPr>
          </a:lstStyle>
          <a:p>
            <a:pPr rtl="0"/>
            <a:fld id="{401CF334-2D5C-4859-84A6-CA7E6E43FAEB}" type="slidenum">
              <a:rPr lang="en-US" altLang="ko-KR" smtClean="0"/>
              <a:pPr rtl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062" y="1143000"/>
            <a:ext cx="8911114" cy="10668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062" y="2249424"/>
            <a:ext cx="8911114" cy="4325112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ko-KR" altLang="en-US"/>
              <a:t>마스터 텍스트 스타일을 편집합니다</a:t>
            </a:r>
          </a:p>
          <a:p>
            <a:pPr lvl="1" rtl="0" eaLnBrk="1" latinLnBrk="0" hangingPunct="1"/>
            <a:r>
              <a:rPr lang="ko-KR" altLang="en-US"/>
              <a:t>둘째 수준</a:t>
            </a:r>
          </a:p>
          <a:p>
            <a:pPr lvl="2" rtl="0" eaLnBrk="1" latinLnBrk="0" hangingPunct="1"/>
            <a:r>
              <a:rPr lang="ko-KR" altLang="en-US"/>
              <a:t>셋째 수준</a:t>
            </a:r>
          </a:p>
          <a:p>
            <a:pPr lvl="3" rtl="0" eaLnBrk="1" latinLnBrk="0" hangingPunct="1"/>
            <a:r>
              <a:rPr lang="ko-KR" altLang="en-US"/>
              <a:t>넷째 수준</a:t>
            </a:r>
          </a:p>
          <a:p>
            <a:pPr lvl="4" rtl="0" eaLnBrk="1" latinLnBrk="0" hangingPunct="1"/>
            <a:r>
              <a:rPr lang="ko-KR" altLang="en-US"/>
              <a:t>다섯째 수준</a:t>
            </a:r>
            <a:endParaRPr kumimoji="0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693212" y="612648"/>
            <a:ext cx="1435680" cy="4572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131984" y="612648"/>
            <a:ext cx="1081730" cy="457200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7F488AF3-E4C2-46C4-883C-60860EA77C5C}" type="datetime4">
              <a:rPr lang="ko-KR" altLang="en-US" smtClean="0"/>
              <a:pPr/>
              <a:t>2022년 9월 2일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851707" y="2272"/>
            <a:ext cx="825103" cy="36576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pPr rtl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062" y="1143000"/>
            <a:ext cx="8911114" cy="10668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062" y="2249427"/>
            <a:ext cx="4373047" cy="4341875"/>
          </a:xfrm>
          <a:prstGeom prst="rect">
            <a:avLst/>
          </a:prstGeom>
        </p:spPr>
        <p:txBody>
          <a:bodyPr rtlCol="0"/>
          <a:lstStyle>
            <a:lvl1pPr>
              <a:defRPr sz="1500"/>
            </a:lvl1pPr>
            <a:lvl2pPr>
              <a:defRPr sz="1425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 rtl="0" eaLnBrk="1" latinLnBrk="0" hangingPunct="1"/>
            <a:r>
              <a:rPr lang="ko-KR" altLang="en-US"/>
              <a:t>마스터 텍스트 스타일을 편집합니다</a:t>
            </a:r>
          </a:p>
          <a:p>
            <a:pPr lvl="1" rtl="0" eaLnBrk="1" latinLnBrk="0" hangingPunct="1"/>
            <a:r>
              <a:rPr lang="ko-KR" altLang="en-US"/>
              <a:t>둘째 수준</a:t>
            </a:r>
          </a:p>
          <a:p>
            <a:pPr lvl="2" rtl="0" eaLnBrk="1" latinLnBrk="0" hangingPunct="1"/>
            <a:r>
              <a:rPr lang="ko-KR" altLang="en-US"/>
              <a:t>셋째 수준</a:t>
            </a:r>
          </a:p>
          <a:p>
            <a:pPr lvl="3" rtl="0" eaLnBrk="1" latinLnBrk="0" hangingPunct="1"/>
            <a:r>
              <a:rPr lang="ko-KR" altLang="en-US"/>
              <a:t>넷째 수준</a:t>
            </a:r>
          </a:p>
          <a:p>
            <a:pPr lvl="4" rtl="0" eaLnBrk="1" latinLnBrk="0" hangingPunct="1"/>
            <a:r>
              <a:rPr lang="ko-KR" altLang="en-US"/>
              <a:t>다섯째 수준</a:t>
            </a:r>
            <a:endParaRPr kumimoji="0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3129" y="2249427"/>
            <a:ext cx="4373047" cy="4341875"/>
          </a:xfrm>
          <a:prstGeom prst="rect">
            <a:avLst/>
          </a:prstGeom>
        </p:spPr>
        <p:txBody>
          <a:bodyPr rtlCol="0"/>
          <a:lstStyle>
            <a:lvl1pPr>
              <a:defRPr sz="1500"/>
            </a:lvl1pPr>
            <a:lvl2pPr>
              <a:defRPr sz="1425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 rtl="0" eaLnBrk="1" latinLnBrk="0" hangingPunct="1"/>
            <a:r>
              <a:rPr lang="ko-KR" altLang="en-US"/>
              <a:t>마스터 텍스트 스타일을 편집합니다</a:t>
            </a:r>
          </a:p>
          <a:p>
            <a:pPr lvl="1" rtl="0" eaLnBrk="1" latinLnBrk="0" hangingPunct="1"/>
            <a:r>
              <a:rPr lang="ko-KR" altLang="en-US"/>
              <a:t>둘째 수준</a:t>
            </a:r>
          </a:p>
          <a:p>
            <a:pPr lvl="2" rtl="0" eaLnBrk="1" latinLnBrk="0" hangingPunct="1"/>
            <a:r>
              <a:rPr lang="ko-KR" altLang="en-US"/>
              <a:t>셋째 수준</a:t>
            </a:r>
          </a:p>
          <a:p>
            <a:pPr lvl="3" rtl="0" eaLnBrk="1" latinLnBrk="0" hangingPunct="1"/>
            <a:r>
              <a:rPr lang="ko-KR" altLang="en-US"/>
              <a:t>넷째 수준</a:t>
            </a:r>
          </a:p>
          <a:p>
            <a:pPr lvl="4" rtl="0" eaLnBrk="1" latinLnBrk="0" hangingPunct="1"/>
            <a:r>
              <a:rPr lang="ko-KR" altLang="en-US"/>
              <a:t>다섯째 수준</a:t>
            </a:r>
            <a:endParaRPr kumimoji="0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693212" y="612648"/>
            <a:ext cx="1435680" cy="4572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131984" y="612648"/>
            <a:ext cx="1081730" cy="457200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30EDF400-A36F-4704-AF2F-BBAC0CF33C56}" type="datetime4">
              <a:rPr lang="ko-KR" altLang="en-US" smtClean="0"/>
              <a:pPr/>
              <a:t>2022년 9월 2일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851707" y="2272"/>
            <a:ext cx="825103" cy="36576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pPr rtl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88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062" y="274638"/>
            <a:ext cx="8911115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062" y="1600202"/>
            <a:ext cx="8911115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  <a:lvl2pPr>
              <a:defRPr>
                <a:latin typeface="휴먼모음T" panose="02030504000101010101" pitchFamily="18" charset="-127"/>
                <a:ea typeface="휴먼모음T" panose="02030504000101010101" pitchFamily="18" charset="-127"/>
              </a:defRPr>
            </a:lvl2pPr>
            <a:lvl3pPr>
              <a:defRPr>
                <a:latin typeface="휴먼모음T" panose="02030504000101010101" pitchFamily="18" charset="-127"/>
                <a:ea typeface="휴먼모음T" panose="02030504000101010101" pitchFamily="18" charset="-127"/>
              </a:defRPr>
            </a:lvl3pPr>
            <a:lvl4pPr>
              <a:defRPr>
                <a:latin typeface="휴먼모음T" panose="02030504000101010101" pitchFamily="18" charset="-127"/>
                <a:ea typeface="휴먼모음T" panose="02030504000101010101" pitchFamily="18" charset="-127"/>
              </a:defRPr>
            </a:lvl4pPr>
            <a:lvl5pPr>
              <a:defRPr>
                <a:latin typeface="휴먼모음T" panose="02030504000101010101" pitchFamily="18" charset="-127"/>
                <a:ea typeface="휴먼모음T" panose="02030504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062" y="6356352"/>
            <a:ext cx="2310289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795475" y="6482161"/>
            <a:ext cx="2310289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</a:lstStyle>
          <a:p>
            <a:pPr>
              <a:defRPr/>
            </a:pPr>
            <a:fld id="{4526B6B9-12D3-4A4F-A0D1-42E2F4E4003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06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" y="0"/>
            <a:ext cx="9901238" cy="7207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 7"/>
          <p:cNvSpPr/>
          <p:nvPr userDrawn="1"/>
        </p:nvSpPr>
        <p:spPr>
          <a:xfrm>
            <a:off x="0" y="0"/>
            <a:ext cx="1701776" cy="720725"/>
          </a:xfrm>
          <a:custGeom>
            <a:avLst/>
            <a:gdLst>
              <a:gd name="connsiteX0" fmla="*/ 0 w 1928794"/>
              <a:gd name="connsiteY0" fmla="*/ 0 h 720000"/>
              <a:gd name="connsiteX1" fmla="*/ 1928794 w 1928794"/>
              <a:gd name="connsiteY1" fmla="*/ 0 h 720000"/>
              <a:gd name="connsiteX2" fmla="*/ 1928794 w 1928794"/>
              <a:gd name="connsiteY2" fmla="*/ 720000 h 720000"/>
              <a:gd name="connsiteX3" fmla="*/ 0 w 1928794"/>
              <a:gd name="connsiteY3" fmla="*/ 720000 h 720000"/>
              <a:gd name="connsiteX4" fmla="*/ 0 w 1928794"/>
              <a:gd name="connsiteY4" fmla="*/ 0 h 720000"/>
              <a:gd name="connsiteX0" fmla="*/ 0 w 1928794"/>
              <a:gd name="connsiteY0" fmla="*/ 0 h 720000"/>
              <a:gd name="connsiteX1" fmla="*/ 1928794 w 1928794"/>
              <a:gd name="connsiteY1" fmla="*/ 0 h 720000"/>
              <a:gd name="connsiteX2" fmla="*/ 1357258 w 1928794"/>
              <a:gd name="connsiteY2" fmla="*/ 720000 h 720000"/>
              <a:gd name="connsiteX3" fmla="*/ 0 w 1928794"/>
              <a:gd name="connsiteY3" fmla="*/ 720000 h 720000"/>
              <a:gd name="connsiteX4" fmla="*/ 0 w 1928794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794" h="720000">
                <a:moveTo>
                  <a:pt x="0" y="0"/>
                </a:moveTo>
                <a:lnTo>
                  <a:pt x="1928794" y="0"/>
                </a:lnTo>
                <a:lnTo>
                  <a:pt x="1357258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28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9" r:id="rId4"/>
    <p:sldLayoutId id="2147483698" r:id="rId5"/>
    <p:sldLayoutId id="2147483699" r:id="rId6"/>
    <p:sldLayoutId id="2147483700" r:id="rId7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9BBE9B-5F7D-4041-B944-07E2E94EB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" t="9298" b="28601"/>
          <a:stretch/>
        </p:blipFill>
        <p:spPr>
          <a:xfrm>
            <a:off x="0" y="0"/>
            <a:ext cx="9901238" cy="42418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EBCC3D-09CE-421B-8306-380130858672}"/>
              </a:ext>
            </a:extLst>
          </p:cNvPr>
          <p:cNvSpPr/>
          <p:nvPr userDrawn="1"/>
        </p:nvSpPr>
        <p:spPr>
          <a:xfrm>
            <a:off x="1" y="428"/>
            <a:ext cx="9901237" cy="4241372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16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5" r:id="rId4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11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6" r:id="rId2"/>
    <p:sldLayoutId id="2147483697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lora.nineone.com/app.asp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311549-BC71-4D6B-BA5E-FA394B7F93C6}"/>
              </a:ext>
            </a:extLst>
          </p:cNvPr>
          <p:cNvSpPr/>
          <p:nvPr/>
        </p:nvSpPr>
        <p:spPr>
          <a:xfrm>
            <a:off x="1" y="6361648"/>
            <a:ext cx="9901237" cy="5051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AC5C05-DAE6-4671-9EFB-27400D99813E}"/>
              </a:ext>
            </a:extLst>
          </p:cNvPr>
          <p:cNvSpPr txBox="1"/>
          <p:nvPr/>
        </p:nvSpPr>
        <p:spPr>
          <a:xfrm>
            <a:off x="147638" y="1300059"/>
            <a:ext cx="960596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200" dirty="0">
                <a:solidFill>
                  <a:srgbClr val="FFC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저전력 무선 가스 측정 및 모니터링 시스템</a:t>
            </a:r>
            <a:endParaRPr lang="en-US" altLang="ko-KR" sz="3200" dirty="0">
              <a:solidFill>
                <a:srgbClr val="FFC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0" algn="ctr"/>
            <a:endParaRPr lang="en-US" altLang="ko-KR" sz="500" dirty="0">
              <a:solidFill>
                <a:srgbClr val="FFC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0" algn="ctr"/>
            <a:r>
              <a:rPr lang="ko-KR" altLang="en-US" sz="2000" dirty="0">
                <a:solidFill>
                  <a:srgbClr val="FFC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통신 음영지역 해소가 가능한</a:t>
            </a:r>
            <a:endParaRPr lang="en-US" altLang="ko-KR" sz="2000" dirty="0">
              <a:solidFill>
                <a:srgbClr val="FFC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0" algn="ctr"/>
            <a:r>
              <a:rPr lang="ko-KR" altLang="en-US" sz="2000" dirty="0">
                <a:solidFill>
                  <a:srgbClr val="FFC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멀티가스 계측</a:t>
            </a:r>
            <a:r>
              <a:rPr lang="en-US" altLang="ko-KR" sz="2000" dirty="0">
                <a:solidFill>
                  <a:srgbClr val="FFC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/</a:t>
            </a:r>
            <a:r>
              <a:rPr lang="ko-KR" altLang="en-US" sz="2000" dirty="0">
                <a:solidFill>
                  <a:srgbClr val="FFC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모니터링 시스템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AA4362-22FF-4F42-B983-9872FF7F5353}"/>
              </a:ext>
            </a:extLst>
          </p:cNvPr>
          <p:cNvSpPr txBox="1"/>
          <p:nvPr/>
        </p:nvSpPr>
        <p:spPr>
          <a:xfrm>
            <a:off x="3706850" y="3181276"/>
            <a:ext cx="24753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2500" dirty="0">
                <a:solidFill>
                  <a:prstClr val="white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2022. 09. 05.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519" y="4833745"/>
            <a:ext cx="2514532" cy="853992"/>
          </a:xfrm>
          <a:prstGeom prst="rect">
            <a:avLst/>
          </a:prstGeom>
        </p:spPr>
      </p:pic>
      <p:pic>
        <p:nvPicPr>
          <p:cNvPr id="6" name="Picture 2" descr="C:\Users\kpm\Downloads\kor_jpg\(투명)kor_활용형_오른쪽국문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41" y="136579"/>
            <a:ext cx="2257425" cy="36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통신 </a:t>
            </a: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Raw Data Loss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율 분석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자료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1. 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통신 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Raw Data Loss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율 분석 자료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300180" y="1310763"/>
            <a:ext cx="45719" cy="2637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algn="ctr">
            <a:noFill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rgbClr val="283214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1820" y="1270027"/>
            <a:ext cx="35698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600" spc="-100">
                <a:gradFill flip="none" rotWithShape="1">
                  <a:gsLst>
                    <a:gs pos="92917">
                      <a:srgbClr val="033461">
                        <a:lumMod val="90000"/>
                        <a:lumOff val="10000"/>
                      </a:srgbClr>
                    </a:gs>
                    <a:gs pos="80833">
                      <a:srgbClr val="033461">
                        <a:lumMod val="90000"/>
                        <a:lumOff val="10000"/>
                      </a:srgb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fontAlgn="base"/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BTS5 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일별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Raw Data </a:t>
            </a:r>
            <a:r>
              <a:rPr lang="ko-KR" altLang="en-US" spc="-60" dirty="0" err="1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수신율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및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Loss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율</a:t>
            </a: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F8D05CC6-485E-8203-DA0F-C87543A5A0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0410620"/>
              </p:ext>
            </p:extLst>
          </p:nvPr>
        </p:nvGraphicFramePr>
        <p:xfrm>
          <a:off x="300181" y="1642137"/>
          <a:ext cx="9262122" cy="48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13481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통신 </a:t>
            </a: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Raw Data Loss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율 분석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자료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1. 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통신 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Raw Data Loss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율 분석 자료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300180" y="1310763"/>
            <a:ext cx="45719" cy="2637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algn="ctr">
            <a:noFill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rgbClr val="283214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1820" y="1270027"/>
            <a:ext cx="35698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600" spc="-100">
                <a:gradFill flip="none" rotWithShape="1">
                  <a:gsLst>
                    <a:gs pos="92917">
                      <a:srgbClr val="033461">
                        <a:lumMod val="90000"/>
                        <a:lumOff val="10000"/>
                      </a:srgbClr>
                    </a:gs>
                    <a:gs pos="80833">
                      <a:srgbClr val="033461">
                        <a:lumMod val="90000"/>
                        <a:lumOff val="10000"/>
                      </a:srgb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fontAlgn="base"/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BTS5 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일별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Raw Data </a:t>
            </a:r>
            <a:r>
              <a:rPr lang="ko-KR" altLang="en-US" spc="-60" dirty="0" err="1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수신율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및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Loss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율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F8061A20-23E2-2249-A95E-E24E75F912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6710442"/>
              </p:ext>
            </p:extLst>
          </p:nvPr>
        </p:nvGraphicFramePr>
        <p:xfrm>
          <a:off x="345899" y="1623254"/>
          <a:ext cx="9290081" cy="48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2C4976A-4C7A-8A99-7958-554A68EB2244}"/>
              </a:ext>
            </a:extLst>
          </p:cNvPr>
          <p:cNvSpPr txBox="1"/>
          <p:nvPr/>
        </p:nvSpPr>
        <p:spPr>
          <a:xfrm>
            <a:off x="6853805" y="3621898"/>
            <a:ext cx="1921079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>
                <a:latin typeface="+mn-ea"/>
              </a:rPr>
              <a:t>LTE-GW2 </a:t>
            </a:r>
          </a:p>
          <a:p>
            <a:pPr marL="285750" marR="0" lvl="0" indent="-28575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050" b="0" u="none" strike="noStrike" dirty="0">
                <a:effectLst/>
                <a:latin typeface="+mn-ea"/>
                <a:ea typeface="+mn-ea"/>
              </a:rPr>
              <a:t>8</a:t>
            </a:r>
            <a:r>
              <a:rPr lang="ko-KR" altLang="en-US" sz="1050" b="0" u="none" strike="noStrike" dirty="0">
                <a:effectLst/>
                <a:latin typeface="+mn-ea"/>
                <a:ea typeface="+mn-ea"/>
              </a:rPr>
              <a:t>월 </a:t>
            </a:r>
            <a:r>
              <a:rPr lang="en-US" altLang="ko-KR" sz="1050" b="0" u="none" strike="noStrike" dirty="0">
                <a:effectLst/>
                <a:latin typeface="+mn-ea"/>
                <a:ea typeface="+mn-ea"/>
              </a:rPr>
              <a:t>19</a:t>
            </a:r>
            <a:r>
              <a:rPr lang="ko-KR" altLang="en-US" sz="1050" b="0" u="none" strike="noStrike" dirty="0">
                <a:effectLst/>
                <a:latin typeface="+mn-ea"/>
                <a:ea typeface="+mn-ea"/>
              </a:rPr>
              <a:t>일 배터리 방전</a:t>
            </a:r>
            <a:endParaRPr lang="en-US" altLang="ko-KR" sz="1050" b="0" u="none" strike="noStrike" dirty="0">
              <a:effectLst/>
              <a:latin typeface="+mn-ea"/>
              <a:ea typeface="+mn-ea"/>
            </a:endParaRPr>
          </a:p>
          <a:p>
            <a:pPr marL="285750" marR="0" lvl="0" indent="-28575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050" i="0" dirty="0">
                <a:solidFill>
                  <a:srgbClr val="000000"/>
                </a:solidFill>
                <a:latin typeface="+mn-ea"/>
              </a:rPr>
              <a:t>8</a:t>
            </a:r>
            <a:r>
              <a:rPr lang="ko-KR" altLang="en-US" sz="1050" i="0" dirty="0">
                <a:solidFill>
                  <a:srgbClr val="000000"/>
                </a:solidFill>
                <a:latin typeface="+mn-ea"/>
              </a:rPr>
              <a:t>월 </a:t>
            </a:r>
            <a:r>
              <a:rPr lang="en-US" altLang="ko-KR" sz="1050" i="0" dirty="0">
                <a:solidFill>
                  <a:srgbClr val="000000"/>
                </a:solidFill>
                <a:latin typeface="+mn-ea"/>
              </a:rPr>
              <a:t>24</a:t>
            </a:r>
            <a:r>
              <a:rPr lang="ko-KR" altLang="en-US" sz="1050" i="0" dirty="0">
                <a:solidFill>
                  <a:srgbClr val="000000"/>
                </a:solidFill>
                <a:latin typeface="+mn-ea"/>
              </a:rPr>
              <a:t>일 배터리 교체</a:t>
            </a:r>
            <a:endParaRPr lang="en-US" altLang="ko-KR" sz="1050" i="0" dirty="0">
              <a:solidFill>
                <a:srgbClr val="000000"/>
              </a:solidFill>
              <a:latin typeface="+mn-ea"/>
            </a:endParaRPr>
          </a:p>
          <a:p>
            <a:pPr marL="285750" marR="0" lvl="0" indent="-28575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050" b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8</a:t>
            </a:r>
            <a:r>
              <a:rPr lang="ko-KR" altLang="en-US" sz="1050" b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월 </a:t>
            </a:r>
            <a:r>
              <a:rPr lang="en-US" altLang="ko-KR" sz="1050" b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30</a:t>
            </a:r>
            <a:r>
              <a:rPr lang="ko-KR" altLang="en-US" sz="1050" b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일 배터리 방전</a:t>
            </a:r>
            <a:endParaRPr lang="en-US" altLang="ko-KR" sz="1050" b="0" i="0" u="none" strike="noStrike" dirty="0">
              <a:solidFill>
                <a:srgbClr val="000000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919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통신 </a:t>
            </a: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Raw Data Loss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율 분석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자료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1. 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통신 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Raw Data Loss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율 분석 자료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300180" y="1310763"/>
            <a:ext cx="45719" cy="2637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algn="ctr">
            <a:noFill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rgbClr val="283214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1820" y="1270027"/>
            <a:ext cx="35698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600" spc="-100">
                <a:gradFill flip="none" rotWithShape="1">
                  <a:gsLst>
                    <a:gs pos="92917">
                      <a:srgbClr val="033461">
                        <a:lumMod val="90000"/>
                        <a:lumOff val="10000"/>
                      </a:srgbClr>
                    </a:gs>
                    <a:gs pos="80833">
                      <a:srgbClr val="033461">
                        <a:lumMod val="90000"/>
                        <a:lumOff val="10000"/>
                      </a:srgb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fontAlgn="base"/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BTS5 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일별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Raw Data </a:t>
            </a:r>
            <a:r>
              <a:rPr lang="ko-KR" altLang="en-US" spc="-60" dirty="0" err="1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수신율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및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Loss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율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AAA0C78E-C23E-A34E-2B97-AE29910283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228506"/>
              </p:ext>
            </p:extLst>
          </p:nvPr>
        </p:nvGraphicFramePr>
        <p:xfrm>
          <a:off x="345899" y="1608581"/>
          <a:ext cx="9290081" cy="48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78036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통신 </a:t>
            </a: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Raw Data Loss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율 분석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자료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1. 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통신 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Raw Data Loss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율 분석 자료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 bwMode="auto">
          <a:xfrm>
            <a:off x="300180" y="1310763"/>
            <a:ext cx="45719" cy="2637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algn="ctr">
            <a:noFill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rgbClr val="283214"/>
              </a:solidFill>
              <a:latin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61820" y="1270027"/>
            <a:ext cx="373050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600" spc="-100">
                <a:gradFill flip="none" rotWithShape="1">
                  <a:gsLst>
                    <a:gs pos="92917">
                      <a:srgbClr val="033461">
                        <a:lumMod val="90000"/>
                        <a:lumOff val="10000"/>
                      </a:srgbClr>
                    </a:gs>
                    <a:gs pos="80833">
                      <a:srgbClr val="033461">
                        <a:lumMod val="90000"/>
                        <a:lumOff val="10000"/>
                      </a:srgb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fontAlgn="base"/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LTE-GW 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평균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Raw Data </a:t>
            </a:r>
            <a:r>
              <a:rPr lang="ko-KR" altLang="en-US" spc="-60" dirty="0" err="1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수신율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및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Loss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율</a:t>
            </a:r>
          </a:p>
        </p:txBody>
      </p:sp>
      <p:graphicFrame>
        <p:nvGraphicFramePr>
          <p:cNvPr id="29" name="차트 28"/>
          <p:cNvGraphicFramePr/>
          <p:nvPr>
            <p:extLst>
              <p:ext uri="{D42A27DB-BD31-4B8C-83A1-F6EECF244321}">
                <p14:modId xmlns:p14="http://schemas.microsoft.com/office/powerpoint/2010/main" val="1958209058"/>
              </p:ext>
            </p:extLst>
          </p:nvPr>
        </p:nvGraphicFramePr>
        <p:xfrm>
          <a:off x="5477933" y="1753659"/>
          <a:ext cx="4301067" cy="4400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C4035E6-BE72-0C1D-6452-4CA678D1F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692539"/>
              </p:ext>
            </p:extLst>
          </p:nvPr>
        </p:nvGraphicFramePr>
        <p:xfrm>
          <a:off x="512821" y="1751562"/>
          <a:ext cx="4906467" cy="45536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8297">
                  <a:extLst>
                    <a:ext uri="{9D8B030D-6E8A-4147-A177-3AD203B41FA5}">
                      <a16:colId xmlns:a16="http://schemas.microsoft.com/office/drawing/2014/main" val="1282564604"/>
                    </a:ext>
                  </a:extLst>
                </a:gridCol>
                <a:gridCol w="433311">
                  <a:extLst>
                    <a:ext uri="{9D8B030D-6E8A-4147-A177-3AD203B41FA5}">
                      <a16:colId xmlns:a16="http://schemas.microsoft.com/office/drawing/2014/main" val="3170094098"/>
                    </a:ext>
                  </a:extLst>
                </a:gridCol>
                <a:gridCol w="578541">
                  <a:extLst>
                    <a:ext uri="{9D8B030D-6E8A-4147-A177-3AD203B41FA5}">
                      <a16:colId xmlns:a16="http://schemas.microsoft.com/office/drawing/2014/main" val="745577392"/>
                    </a:ext>
                  </a:extLst>
                </a:gridCol>
                <a:gridCol w="540053">
                  <a:extLst>
                    <a:ext uri="{9D8B030D-6E8A-4147-A177-3AD203B41FA5}">
                      <a16:colId xmlns:a16="http://schemas.microsoft.com/office/drawing/2014/main" val="939386526"/>
                    </a:ext>
                  </a:extLst>
                </a:gridCol>
                <a:gridCol w="647393">
                  <a:extLst>
                    <a:ext uri="{9D8B030D-6E8A-4147-A177-3AD203B41FA5}">
                      <a16:colId xmlns:a16="http://schemas.microsoft.com/office/drawing/2014/main" val="3316749643"/>
                    </a:ext>
                  </a:extLst>
                </a:gridCol>
                <a:gridCol w="629175">
                  <a:extLst>
                    <a:ext uri="{9D8B030D-6E8A-4147-A177-3AD203B41FA5}">
                      <a16:colId xmlns:a16="http://schemas.microsoft.com/office/drawing/2014/main" val="3610895640"/>
                    </a:ext>
                  </a:extLst>
                </a:gridCol>
                <a:gridCol w="1369697">
                  <a:extLst>
                    <a:ext uri="{9D8B030D-6E8A-4147-A177-3AD203B41FA5}">
                      <a16:colId xmlns:a16="http://schemas.microsoft.com/office/drawing/2014/main" val="4280875730"/>
                    </a:ext>
                  </a:extLst>
                </a:gridCol>
              </a:tblGrid>
              <a:tr h="5801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장비명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설계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수량개수</a:t>
                      </a: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수신개수</a:t>
                      </a: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수신율</a:t>
                      </a:r>
                      <a:endParaRPr lang="en-US" altLang="ko-KR" sz="1000" b="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Loss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율</a:t>
                      </a:r>
                      <a:endParaRPr lang="en-US" altLang="ko-KR" sz="1000" b="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en-US" altLang="ko-KR" sz="1000" b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114609"/>
                  </a:ext>
                </a:extLst>
              </a:tr>
              <a:tr h="438895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+mn-ea"/>
                          <a:ea typeface="+mn-ea"/>
                        </a:rPr>
                        <a:t>LTE-GW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49,980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47,795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95.63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4.37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981801"/>
                  </a:ext>
                </a:extLst>
              </a:tr>
              <a:tr h="438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49,980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40,227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80.49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19.51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일 배터리 방전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9231"/>
                  </a:ext>
                </a:extLst>
              </a:tr>
              <a:tr h="438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38,880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38,396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98.76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1.24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일 배터리 교체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828191"/>
                  </a:ext>
                </a:extLst>
              </a:tr>
              <a:tr h="438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49,980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47,750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95.54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4.46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28152"/>
                  </a:ext>
                </a:extLst>
              </a:tr>
              <a:tr h="438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49,980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49,515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99.07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0.93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042837"/>
                  </a:ext>
                </a:extLst>
              </a:tr>
              <a:tr h="438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49,980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48,550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97.14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2.86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546791"/>
                  </a:ext>
                </a:extLst>
              </a:tr>
              <a:tr h="438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49,980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49,779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99.60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+mn-ea"/>
                          <a:ea typeface="+mn-ea"/>
                        </a:rPr>
                        <a:t>0.40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898866"/>
                  </a:ext>
                </a:extLst>
              </a:tr>
              <a:tr h="438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평균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49,980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47,269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94.58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5.42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797229"/>
                  </a:ext>
                </a:extLst>
              </a:tr>
              <a:tr h="438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평균 </a:t>
                      </a:r>
                      <a:r>
                        <a:rPr lang="en-US" altLang="ko-KR" sz="10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48,130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46,964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97.58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2.42 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GW 2 </a:t>
                      </a:r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베터리 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교체 일수 제외</a:t>
                      </a:r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(8</a:t>
                      </a:r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(8.19~24, 8.30~31)</a:t>
                      </a: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71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921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통신 </a:t>
            </a: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Raw Data Loss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율 분석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자료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1. 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통신 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Raw Data Loss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율 분석 자료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300180" y="1310763"/>
            <a:ext cx="45719" cy="2637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algn="ctr">
            <a:noFill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rgbClr val="283214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1820" y="1270027"/>
            <a:ext cx="373050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600" spc="-100">
                <a:gradFill flip="none" rotWithShape="1">
                  <a:gsLst>
                    <a:gs pos="92917">
                      <a:srgbClr val="033461">
                        <a:lumMod val="90000"/>
                        <a:lumOff val="10000"/>
                      </a:srgbClr>
                    </a:gs>
                    <a:gs pos="80833">
                      <a:srgbClr val="033461">
                        <a:lumMod val="90000"/>
                        <a:lumOff val="10000"/>
                      </a:srgb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fontAlgn="base"/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LTE-GW 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일별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Raw Data </a:t>
            </a:r>
            <a:r>
              <a:rPr lang="ko-KR" altLang="en-US" spc="-60" dirty="0" err="1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수신율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및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Loss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율</a:t>
            </a:r>
          </a:p>
        </p:txBody>
      </p: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47321572"/>
              </p:ext>
            </p:extLst>
          </p:nvPr>
        </p:nvGraphicFramePr>
        <p:xfrm>
          <a:off x="248131" y="1737360"/>
          <a:ext cx="9505351" cy="4545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859DE30-C3D4-2C3F-32EE-CCF2953076DC}"/>
              </a:ext>
            </a:extLst>
          </p:cNvPr>
          <p:cNvSpPr txBox="1"/>
          <p:nvPr/>
        </p:nvSpPr>
        <p:spPr>
          <a:xfrm>
            <a:off x="5310230" y="4318185"/>
            <a:ext cx="1921079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>
                <a:latin typeface="+mn-ea"/>
              </a:rPr>
              <a:t>LTE-GW2 </a:t>
            </a:r>
          </a:p>
          <a:p>
            <a:pPr marL="285750" marR="0" lvl="0" indent="-28575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050" b="0" u="none" strike="noStrike" dirty="0">
                <a:effectLst/>
                <a:latin typeface="+mn-ea"/>
                <a:ea typeface="+mn-ea"/>
              </a:rPr>
              <a:t>8</a:t>
            </a:r>
            <a:r>
              <a:rPr lang="ko-KR" altLang="en-US" sz="1050" b="0" u="none" strike="noStrike" dirty="0">
                <a:effectLst/>
                <a:latin typeface="+mn-ea"/>
                <a:ea typeface="+mn-ea"/>
              </a:rPr>
              <a:t>월 </a:t>
            </a:r>
            <a:r>
              <a:rPr lang="en-US" altLang="ko-KR" sz="1050" b="0" u="none" strike="noStrike" dirty="0">
                <a:effectLst/>
                <a:latin typeface="+mn-ea"/>
                <a:ea typeface="+mn-ea"/>
              </a:rPr>
              <a:t>19</a:t>
            </a:r>
            <a:r>
              <a:rPr lang="ko-KR" altLang="en-US" sz="1050" b="0" u="none" strike="noStrike" dirty="0">
                <a:effectLst/>
                <a:latin typeface="+mn-ea"/>
                <a:ea typeface="+mn-ea"/>
              </a:rPr>
              <a:t>일 배터리 방전</a:t>
            </a:r>
            <a:endParaRPr lang="en-US" altLang="ko-KR" sz="1050" b="0" u="none" strike="noStrike" dirty="0">
              <a:effectLst/>
              <a:latin typeface="+mn-ea"/>
              <a:ea typeface="+mn-ea"/>
            </a:endParaRPr>
          </a:p>
          <a:p>
            <a:pPr marL="285750" marR="0" lvl="0" indent="-28575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050" i="0" dirty="0">
                <a:solidFill>
                  <a:srgbClr val="000000"/>
                </a:solidFill>
                <a:latin typeface="+mn-ea"/>
              </a:rPr>
              <a:t>8</a:t>
            </a:r>
            <a:r>
              <a:rPr lang="ko-KR" altLang="en-US" sz="1050" i="0" dirty="0">
                <a:solidFill>
                  <a:srgbClr val="000000"/>
                </a:solidFill>
                <a:latin typeface="+mn-ea"/>
              </a:rPr>
              <a:t>월 </a:t>
            </a:r>
            <a:r>
              <a:rPr lang="en-US" altLang="ko-KR" sz="1050" i="0" dirty="0">
                <a:solidFill>
                  <a:srgbClr val="000000"/>
                </a:solidFill>
                <a:latin typeface="+mn-ea"/>
              </a:rPr>
              <a:t>24</a:t>
            </a:r>
            <a:r>
              <a:rPr lang="ko-KR" altLang="en-US" sz="1050" i="0" dirty="0">
                <a:solidFill>
                  <a:srgbClr val="000000"/>
                </a:solidFill>
                <a:latin typeface="+mn-ea"/>
              </a:rPr>
              <a:t>일 배터리 교체</a:t>
            </a:r>
            <a:endParaRPr lang="en-US" altLang="ko-KR" sz="1050" i="0" dirty="0">
              <a:solidFill>
                <a:srgbClr val="000000"/>
              </a:solidFill>
              <a:latin typeface="+mn-ea"/>
            </a:endParaRPr>
          </a:p>
          <a:p>
            <a:pPr marL="285750" marR="0" lvl="0" indent="-28575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050" b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8</a:t>
            </a:r>
            <a:r>
              <a:rPr lang="ko-KR" altLang="en-US" sz="1050" b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월 </a:t>
            </a:r>
            <a:r>
              <a:rPr lang="en-US" altLang="ko-KR" sz="1050" b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30</a:t>
            </a:r>
            <a:r>
              <a:rPr lang="ko-KR" altLang="en-US" sz="1050" b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일 배터리 방전</a:t>
            </a:r>
            <a:endParaRPr lang="en-US" altLang="ko-KR" sz="1050" b="0" i="0" u="none" strike="noStrike" dirty="0">
              <a:solidFill>
                <a:srgbClr val="000000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4034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통신 </a:t>
            </a: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Raw Data Loss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율 분석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자료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1. 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통신 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Raw Data Loss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율 분석 자료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 bwMode="auto">
          <a:xfrm>
            <a:off x="300180" y="1310763"/>
            <a:ext cx="45719" cy="2637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algn="ctr">
            <a:noFill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rgbClr val="283214"/>
              </a:solidFill>
              <a:latin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61820" y="1270027"/>
            <a:ext cx="347466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600" spc="-100">
                <a:gradFill flip="none" rotWithShape="1">
                  <a:gsLst>
                    <a:gs pos="92917">
                      <a:srgbClr val="033461">
                        <a:lumMod val="90000"/>
                        <a:lumOff val="10000"/>
                      </a:srgbClr>
                    </a:gs>
                    <a:gs pos="80833">
                      <a:srgbClr val="033461">
                        <a:lumMod val="90000"/>
                        <a:lumOff val="10000"/>
                      </a:srgb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fontAlgn="base"/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BGW 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평균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Raw Data </a:t>
            </a:r>
            <a:r>
              <a:rPr lang="ko-KR" altLang="en-US" spc="-60" dirty="0" err="1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수신율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및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Loss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율</a:t>
            </a:r>
          </a:p>
        </p:txBody>
      </p:sp>
      <p:sp>
        <p:nvSpPr>
          <p:cNvPr id="3" name="모서리가 둥근 직사각형 79">
            <a:extLst>
              <a:ext uri="{FF2B5EF4-FFF2-40B4-BE49-F238E27FC236}">
                <a16:creationId xmlns:a16="http://schemas.microsoft.com/office/drawing/2014/main" id="{F5714EE1-D55B-04C7-871D-E10BB3B0CC21}"/>
              </a:ext>
            </a:extLst>
          </p:cNvPr>
          <p:cNvSpPr/>
          <p:nvPr/>
        </p:nvSpPr>
        <p:spPr bwMode="auto">
          <a:xfrm>
            <a:off x="-481088" y="1211962"/>
            <a:ext cx="45719" cy="2172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algn="ctr">
            <a:noFill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rgbClr val="283214"/>
              </a:solidFill>
              <a:latin typeface="+mn-ea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BA815B39-625A-1F92-BBCD-8D7CD05DA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932775"/>
              </p:ext>
            </p:extLst>
          </p:nvPr>
        </p:nvGraphicFramePr>
        <p:xfrm>
          <a:off x="919306" y="4685912"/>
          <a:ext cx="8062625" cy="1804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3F079E71-3040-2013-89B9-B00F694801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9311869"/>
              </p:ext>
            </p:extLst>
          </p:nvPr>
        </p:nvGraphicFramePr>
        <p:xfrm>
          <a:off x="497280" y="2409810"/>
          <a:ext cx="9250692" cy="2443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CE03DAF-E196-FB3D-09BA-4ABE4F041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360638"/>
              </p:ext>
            </p:extLst>
          </p:nvPr>
        </p:nvGraphicFramePr>
        <p:xfrm>
          <a:off x="919306" y="1685975"/>
          <a:ext cx="8328210" cy="901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2274">
                  <a:extLst>
                    <a:ext uri="{9D8B030D-6E8A-4147-A177-3AD203B41FA5}">
                      <a16:colId xmlns:a16="http://schemas.microsoft.com/office/drawing/2014/main" val="1282564604"/>
                    </a:ext>
                  </a:extLst>
                </a:gridCol>
                <a:gridCol w="725354">
                  <a:extLst>
                    <a:ext uri="{9D8B030D-6E8A-4147-A177-3AD203B41FA5}">
                      <a16:colId xmlns:a16="http://schemas.microsoft.com/office/drawing/2014/main" val="3170094098"/>
                    </a:ext>
                  </a:extLst>
                </a:gridCol>
                <a:gridCol w="986485">
                  <a:extLst>
                    <a:ext uri="{9D8B030D-6E8A-4147-A177-3AD203B41FA5}">
                      <a16:colId xmlns:a16="http://schemas.microsoft.com/office/drawing/2014/main" val="3175349363"/>
                    </a:ext>
                  </a:extLst>
                </a:gridCol>
                <a:gridCol w="913948">
                  <a:extLst>
                    <a:ext uri="{9D8B030D-6E8A-4147-A177-3AD203B41FA5}">
                      <a16:colId xmlns:a16="http://schemas.microsoft.com/office/drawing/2014/main" val="420340142"/>
                    </a:ext>
                  </a:extLst>
                </a:gridCol>
                <a:gridCol w="1059019">
                  <a:extLst>
                    <a:ext uri="{9D8B030D-6E8A-4147-A177-3AD203B41FA5}">
                      <a16:colId xmlns:a16="http://schemas.microsoft.com/office/drawing/2014/main" val="745577392"/>
                    </a:ext>
                  </a:extLst>
                </a:gridCol>
                <a:gridCol w="1102542">
                  <a:extLst>
                    <a:ext uri="{9D8B030D-6E8A-4147-A177-3AD203B41FA5}">
                      <a16:colId xmlns:a16="http://schemas.microsoft.com/office/drawing/2014/main" val="3610895640"/>
                    </a:ext>
                  </a:extLst>
                </a:gridCol>
                <a:gridCol w="2398588">
                  <a:extLst>
                    <a:ext uri="{9D8B030D-6E8A-4147-A177-3AD203B41FA5}">
                      <a16:colId xmlns:a16="http://schemas.microsoft.com/office/drawing/2014/main" val="2455334525"/>
                    </a:ext>
                  </a:extLst>
                </a:gridCol>
              </a:tblGrid>
              <a:tr h="3906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장비명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설계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수량개수</a:t>
                      </a: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수신개수</a:t>
                      </a: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수신율</a:t>
                      </a:r>
                      <a:endParaRPr lang="en-US" altLang="ko-KR" sz="1000" b="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Loss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율</a:t>
                      </a:r>
                      <a:endParaRPr lang="en-US" altLang="ko-KR" sz="1000" b="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en-US" altLang="ko-KR" sz="1000" b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114609"/>
                  </a:ext>
                </a:extLst>
              </a:tr>
              <a:tr h="25563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B-GW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49980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27541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55.10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44.90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28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일 설치 운용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: BTS5-12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연동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28442"/>
                  </a:ext>
                </a:extLst>
              </a:tr>
              <a:tr h="2556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18300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16770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91.64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8.36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일 추가 설치 운용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: BTS5-8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연동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03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303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통신 </a:t>
            </a: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Raw Data Loss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율 분석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자료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2. Gateway 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전원 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Off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발생된 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Loss </a:t>
            </a:r>
            <a:r>
              <a:rPr lang="ko-KR" altLang="en-US" sz="1600" spc="-1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모수에서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제외한 데이터 분석 자료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 bwMode="auto">
          <a:xfrm>
            <a:off x="300180" y="1580263"/>
            <a:ext cx="45719" cy="2637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algn="ctr">
            <a:noFill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rgbClr val="283214"/>
              </a:solidFill>
              <a:latin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61820" y="1539527"/>
            <a:ext cx="458619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600" spc="-100">
                <a:gradFill flip="none" rotWithShape="1">
                  <a:gsLst>
                    <a:gs pos="92917">
                      <a:srgbClr val="033461">
                        <a:lumMod val="90000"/>
                        <a:lumOff val="10000"/>
                      </a:srgbClr>
                    </a:gs>
                    <a:gs pos="80833">
                      <a:srgbClr val="033461">
                        <a:lumMod val="90000"/>
                        <a:lumOff val="10000"/>
                      </a:srgb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fontAlgn="base"/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LTE-GW-2 : 8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월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19~24, 8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월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30~31 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총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일간 제외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pc="-60" dirty="0">
              <a:solidFill>
                <a:srgbClr val="40404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3E4A307-6969-072E-4C4A-B0BAE4FB9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92601"/>
              </p:ext>
            </p:extLst>
          </p:nvPr>
        </p:nvGraphicFramePr>
        <p:xfrm>
          <a:off x="536895" y="1878081"/>
          <a:ext cx="9005756" cy="45046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0399">
                  <a:extLst>
                    <a:ext uri="{9D8B030D-6E8A-4147-A177-3AD203B41FA5}">
                      <a16:colId xmlns:a16="http://schemas.microsoft.com/office/drawing/2014/main" val="1451017724"/>
                    </a:ext>
                  </a:extLst>
                </a:gridCol>
                <a:gridCol w="1260399">
                  <a:extLst>
                    <a:ext uri="{9D8B030D-6E8A-4147-A177-3AD203B41FA5}">
                      <a16:colId xmlns:a16="http://schemas.microsoft.com/office/drawing/2014/main" val="145099546"/>
                    </a:ext>
                  </a:extLst>
                </a:gridCol>
                <a:gridCol w="1260399">
                  <a:extLst>
                    <a:ext uri="{9D8B030D-6E8A-4147-A177-3AD203B41FA5}">
                      <a16:colId xmlns:a16="http://schemas.microsoft.com/office/drawing/2014/main" val="195437844"/>
                    </a:ext>
                  </a:extLst>
                </a:gridCol>
                <a:gridCol w="1260399">
                  <a:extLst>
                    <a:ext uri="{9D8B030D-6E8A-4147-A177-3AD203B41FA5}">
                      <a16:colId xmlns:a16="http://schemas.microsoft.com/office/drawing/2014/main" val="833746034"/>
                    </a:ext>
                  </a:extLst>
                </a:gridCol>
                <a:gridCol w="1260399">
                  <a:extLst>
                    <a:ext uri="{9D8B030D-6E8A-4147-A177-3AD203B41FA5}">
                      <a16:colId xmlns:a16="http://schemas.microsoft.com/office/drawing/2014/main" val="2619185277"/>
                    </a:ext>
                  </a:extLst>
                </a:gridCol>
                <a:gridCol w="1443362">
                  <a:extLst>
                    <a:ext uri="{9D8B030D-6E8A-4147-A177-3AD203B41FA5}">
                      <a16:colId xmlns:a16="http://schemas.microsoft.com/office/drawing/2014/main" val="2873472133"/>
                    </a:ext>
                  </a:extLst>
                </a:gridCol>
                <a:gridCol w="1260399">
                  <a:extLst>
                    <a:ext uri="{9D8B030D-6E8A-4147-A177-3AD203B41FA5}">
                      <a16:colId xmlns:a16="http://schemas.microsoft.com/office/drawing/2014/main" val="2291966911"/>
                    </a:ext>
                  </a:extLst>
                </a:gridCol>
              </a:tblGrid>
              <a:tr h="1684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날짜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수신 개수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설계수량 개수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수신율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배터리 전압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잔여배터리</a:t>
                      </a:r>
                      <a:r>
                        <a:rPr lang="en-US" altLang="ko-KR" sz="900" u="none" strike="noStrike" dirty="0">
                          <a:effectLst/>
                        </a:rPr>
                        <a:t>(%)</a:t>
                      </a:r>
                      <a:br>
                        <a:rPr lang="en-US" altLang="ko-KR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(8.4 ~ 6.6 </a:t>
                      </a:r>
                      <a:r>
                        <a:rPr lang="en-US" sz="900" u="none" strike="noStrike" dirty="0">
                          <a:effectLst/>
                        </a:rPr>
                        <a:t>V)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배터리 소모량</a:t>
                      </a:r>
                      <a:r>
                        <a:rPr lang="en-US" altLang="ko-KR" sz="900" u="none" strike="noStrike" dirty="0">
                          <a:effectLst/>
                        </a:rPr>
                        <a:t>(%)</a:t>
                      </a:r>
                      <a:br>
                        <a:rPr lang="en-US" altLang="ko-KR" sz="9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시작일 전압 </a:t>
                      </a:r>
                      <a:r>
                        <a:rPr lang="en-US" altLang="ko-KR" sz="800" u="none" strike="noStrike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현재일 전압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74403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22.07.28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99.44 %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8.1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83%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423412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22.07.29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1417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98.40 %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8.0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78%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498600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22.07.30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8.0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78%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15204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22.07.31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8.0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78%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291556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8.0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78%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62903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99.93 %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8.0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78%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910476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7.9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72%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11%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943385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7.9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72%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11%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18231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99.72 %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7.8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67%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17%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076197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1428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99.17 %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7.7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61%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999639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1439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99.93 %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7.7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61%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170382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7.7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61%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411417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99.86 %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7.6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28%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4407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22.08.10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99.93 %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7.6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28%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466111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99.86 %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7.6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28%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476060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22.08.12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100.00 %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7.5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50%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33%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214170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99.86 %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7.4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44%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695081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99.65 %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7.4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44%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814041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99.79 %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7.2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33%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099923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1376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95.56 %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7.0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61%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671642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1234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85.69 %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6.8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11%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72%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697994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1299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90.21 %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6.5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65647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22.08.19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796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55.28 %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6.1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6.6V </a:t>
                      </a:r>
                      <a:r>
                        <a:rPr lang="ko-KR" altLang="en-US" sz="600" u="none" strike="noStrike">
                          <a:effectLst/>
                        </a:rPr>
                        <a:t>이하</a:t>
                      </a:r>
                      <a:br>
                        <a:rPr lang="ko-KR" alt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Low Battery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47828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0.00 %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110347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0.00 %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956557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22.08.22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10790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22.08.23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0.00 %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530631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447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31.04 %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7.1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236011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22.08.25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99.44 %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7.0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61%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566243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22.08.26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6.8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11%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72%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34876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22.08.27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6.7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6%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78%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2312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6.5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6.6V </a:t>
                      </a:r>
                      <a:r>
                        <a:rPr lang="ko-KR" altLang="en-US" sz="600" u="none" strike="noStrike" dirty="0">
                          <a:effectLst/>
                        </a:rPr>
                        <a:t>이하</a:t>
                      </a:r>
                      <a:br>
                        <a:rPr lang="ko-KR" altLang="en-US" sz="600" u="none" strike="noStrike" dirty="0">
                          <a:effectLst/>
                        </a:rPr>
                      </a:br>
                      <a:r>
                        <a:rPr lang="en-US" sz="600" u="none" strike="noStrike" dirty="0">
                          <a:effectLst/>
                        </a:rPr>
                        <a:t>Low Battery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89%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489093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22.08.29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99.93 %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6.0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83257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22.08.30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588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40.83 %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5.8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200564"/>
                  </a:ext>
                </a:extLst>
              </a:tr>
              <a:tr h="979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22.08.31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0.00 %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234118"/>
                  </a:ext>
                </a:extLst>
              </a:tr>
              <a:tr h="1247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 균</a:t>
                      </a: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40227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49980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80.49 %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76601"/>
                  </a:ext>
                </a:extLst>
              </a:tr>
              <a:tr h="189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모수</a:t>
                      </a:r>
                      <a:r>
                        <a:rPr lang="ko-KR" alt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제외 평균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38396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38880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98.76 %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080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747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통신 </a:t>
            </a: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Raw Data Loss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율 분석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자료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2. Gateway 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전원 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Off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발생된 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Loss </a:t>
            </a:r>
            <a:r>
              <a:rPr lang="ko-KR" altLang="en-US" sz="1600" spc="-1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모수에서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제외한 데이터 분석 자료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 bwMode="auto">
          <a:xfrm>
            <a:off x="300180" y="1580263"/>
            <a:ext cx="45719" cy="2637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algn="ctr">
            <a:noFill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rgbClr val="283214"/>
              </a:solidFill>
              <a:latin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61820" y="1539527"/>
            <a:ext cx="435952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600" spc="-100">
                <a:gradFill flip="none" rotWithShape="1">
                  <a:gsLst>
                    <a:gs pos="92917">
                      <a:srgbClr val="033461">
                        <a:lumMod val="90000"/>
                        <a:lumOff val="10000"/>
                      </a:srgbClr>
                    </a:gs>
                    <a:gs pos="80833">
                      <a:srgbClr val="033461">
                        <a:lumMod val="90000"/>
                        <a:lumOff val="10000"/>
                      </a:srgb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fontAlgn="base"/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BTS1-3 : 8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월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19~24, 8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월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30~31 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총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일간 제외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pc="-60" dirty="0">
              <a:solidFill>
                <a:srgbClr val="40404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CAD29A5-8D84-02C7-AEAF-C0A75E52A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302378"/>
              </p:ext>
            </p:extLst>
          </p:nvPr>
        </p:nvGraphicFramePr>
        <p:xfrm>
          <a:off x="536895" y="1878080"/>
          <a:ext cx="9005759" cy="44388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8952">
                  <a:extLst>
                    <a:ext uri="{9D8B030D-6E8A-4147-A177-3AD203B41FA5}">
                      <a16:colId xmlns:a16="http://schemas.microsoft.com/office/drawing/2014/main" val="502253558"/>
                    </a:ext>
                  </a:extLst>
                </a:gridCol>
                <a:gridCol w="1118952">
                  <a:extLst>
                    <a:ext uri="{9D8B030D-6E8A-4147-A177-3AD203B41FA5}">
                      <a16:colId xmlns:a16="http://schemas.microsoft.com/office/drawing/2014/main" val="1807055167"/>
                    </a:ext>
                  </a:extLst>
                </a:gridCol>
                <a:gridCol w="1118952">
                  <a:extLst>
                    <a:ext uri="{9D8B030D-6E8A-4147-A177-3AD203B41FA5}">
                      <a16:colId xmlns:a16="http://schemas.microsoft.com/office/drawing/2014/main" val="3708032423"/>
                    </a:ext>
                  </a:extLst>
                </a:gridCol>
                <a:gridCol w="1118952">
                  <a:extLst>
                    <a:ext uri="{9D8B030D-6E8A-4147-A177-3AD203B41FA5}">
                      <a16:colId xmlns:a16="http://schemas.microsoft.com/office/drawing/2014/main" val="3063068033"/>
                    </a:ext>
                  </a:extLst>
                </a:gridCol>
                <a:gridCol w="1118952">
                  <a:extLst>
                    <a:ext uri="{9D8B030D-6E8A-4147-A177-3AD203B41FA5}">
                      <a16:colId xmlns:a16="http://schemas.microsoft.com/office/drawing/2014/main" val="510295545"/>
                    </a:ext>
                  </a:extLst>
                </a:gridCol>
                <a:gridCol w="1173095">
                  <a:extLst>
                    <a:ext uri="{9D8B030D-6E8A-4147-A177-3AD203B41FA5}">
                      <a16:colId xmlns:a16="http://schemas.microsoft.com/office/drawing/2014/main" val="408651315"/>
                    </a:ext>
                  </a:extLst>
                </a:gridCol>
                <a:gridCol w="1118952">
                  <a:extLst>
                    <a:ext uri="{9D8B030D-6E8A-4147-A177-3AD203B41FA5}">
                      <a16:colId xmlns:a16="http://schemas.microsoft.com/office/drawing/2014/main" val="2663374780"/>
                    </a:ext>
                  </a:extLst>
                </a:gridCol>
                <a:gridCol w="1118952">
                  <a:extLst>
                    <a:ext uri="{9D8B030D-6E8A-4147-A177-3AD203B41FA5}">
                      <a16:colId xmlns:a16="http://schemas.microsoft.com/office/drawing/2014/main" val="2636730684"/>
                    </a:ext>
                  </a:extLst>
                </a:gridCol>
              </a:tblGrid>
              <a:tr h="2130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날짜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수신 개수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설계수량 개수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</a:rPr>
                        <a:t>수신율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배터리 전압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잔여배터리</a:t>
                      </a:r>
                      <a:r>
                        <a:rPr lang="en-US" altLang="ko-KR" sz="600" u="none" strike="noStrike" dirty="0">
                          <a:effectLst/>
                        </a:rPr>
                        <a:t>(%)</a:t>
                      </a:r>
                      <a:br>
                        <a:rPr lang="en-US" altLang="ko-KR" sz="600" u="none" strike="noStrike" dirty="0">
                          <a:effectLst/>
                        </a:rPr>
                      </a:br>
                      <a:r>
                        <a:rPr lang="en-US" altLang="ko-KR" sz="600" u="none" strike="noStrike" dirty="0">
                          <a:effectLst/>
                        </a:rPr>
                        <a:t>(8.4 ~ 6.6 </a:t>
                      </a:r>
                      <a:r>
                        <a:rPr lang="en-US" sz="600" u="none" strike="noStrike" dirty="0">
                          <a:effectLst/>
                        </a:rPr>
                        <a:t>V)</a:t>
                      </a:r>
                      <a:endParaRPr 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배터리 소모량</a:t>
                      </a:r>
                      <a:r>
                        <a:rPr lang="en-US" altLang="ko-KR" sz="600" u="none" strike="noStrike" dirty="0">
                          <a:effectLst/>
                        </a:rPr>
                        <a:t>(%)</a:t>
                      </a:r>
                      <a:br>
                        <a:rPr lang="en-US" altLang="ko-KR" sz="600" u="none" strike="noStrike" dirty="0">
                          <a:effectLst/>
                        </a:rPr>
                      </a:br>
                      <a:r>
                        <a:rPr lang="en-US" altLang="ko-KR" sz="500" u="none" strike="noStrike" dirty="0">
                          <a:effectLst/>
                        </a:rPr>
                        <a:t>(</a:t>
                      </a:r>
                      <a:r>
                        <a:rPr lang="ko-KR" altLang="en-US" sz="500" u="none" strike="noStrike" dirty="0">
                          <a:effectLst/>
                        </a:rPr>
                        <a:t>시작일 전압 </a:t>
                      </a:r>
                      <a:r>
                        <a:rPr lang="en-US" altLang="ko-KR" sz="500" u="none" strike="noStrike" dirty="0">
                          <a:effectLst/>
                        </a:rPr>
                        <a:t>- </a:t>
                      </a:r>
                      <a:r>
                        <a:rPr lang="ko-KR" altLang="en-US" sz="500" u="none" strike="noStrike" dirty="0">
                          <a:effectLst/>
                        </a:rPr>
                        <a:t>현재일 전압</a:t>
                      </a:r>
                      <a:r>
                        <a:rPr lang="en-US" altLang="ko-KR" sz="500" u="none" strike="noStrike" dirty="0">
                          <a:effectLst/>
                        </a:rPr>
                        <a:t>)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RSSI</a:t>
                      </a:r>
                      <a:endParaRPr 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471298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22.07.28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1391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96.60 %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408735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22.07.29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1410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97.92 %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8.2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89%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312827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22.07.30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302503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22.07.31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401398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793959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22.08.02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99.93 %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682013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22.08.03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234506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8.2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248199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99.72 %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929589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1428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99.17 %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98711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99.93 %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232397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178915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22.08.09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99.86 %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89%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588221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99.93 %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479422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22.08.11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99.86 %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590655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219595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99.86 %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406440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22.08.14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99.65 %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28212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99.86 %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189800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1375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95.49 %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35289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1234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85.69 %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736457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22.08.18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1299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90.21 %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986156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22.08.19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796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55.28 %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8.2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LTE-GW2</a:t>
                      </a:r>
                      <a:br>
                        <a:rPr lang="en-US" sz="600" u="none" strike="noStrike" dirty="0">
                          <a:effectLst/>
                        </a:rPr>
                      </a:br>
                      <a:r>
                        <a:rPr lang="ko-KR" altLang="en-US" sz="600" u="none" strike="noStrike" dirty="0">
                          <a:effectLst/>
                        </a:rPr>
                        <a:t>배터리 교체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739999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0.00 %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8.2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89%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889056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22.08.21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92212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22.08.22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902511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22.08.23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284792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22.08.24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447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31.04 %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64919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99.44 %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271966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22.08.26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83%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92411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22.08.27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1409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97.85 %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83%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545525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1241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86.18 %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83%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051033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1325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92.01 %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83%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432757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22.08.30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592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41.11 %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8.1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83%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6%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LTE-GW2</a:t>
                      </a:r>
                      <a:br>
                        <a:rPr lang="en-US" sz="600" u="none" strike="noStrike" dirty="0">
                          <a:effectLst/>
                        </a:rPr>
                      </a:br>
                      <a:r>
                        <a:rPr lang="ko-KR" altLang="en-US" sz="600" u="none" strike="noStrike" dirty="0">
                          <a:effectLst/>
                        </a:rPr>
                        <a:t>배터리 교체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60064"/>
                  </a:ext>
                </a:extLst>
              </a:tr>
              <a:tr h="109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22.08.31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0.00 %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rgbClr val="BFBFB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157372"/>
                  </a:ext>
                </a:extLst>
              </a:tr>
              <a:tr h="161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 균</a:t>
                      </a: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39839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49980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79.71 %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8.1</a:t>
                      </a:r>
                      <a:endParaRPr lang="en-US" altLang="ko-KR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83%</a:t>
                      </a:r>
                      <a:endParaRPr lang="en-US" altLang="ko-KR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6%</a:t>
                      </a:r>
                      <a:endParaRPr lang="en-US" altLang="ko-KR" sz="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 -30db </a:t>
                      </a:r>
                      <a:r>
                        <a:rPr lang="ko-KR" altLang="en-US" sz="600" u="none" strike="noStrike" dirty="0">
                          <a:effectLst/>
                        </a:rPr>
                        <a:t>이내 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783291"/>
                  </a:ext>
                </a:extLst>
              </a:tr>
              <a:tr h="2409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모수</a:t>
                      </a:r>
                      <a:r>
                        <a:rPr lang="ko-KR" alt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제외 평균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38004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38880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97.75 %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846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86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통신 </a:t>
            </a: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Raw Data Loss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율 분석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자료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2. Gateway 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전원 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Off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발생된 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Loss </a:t>
            </a:r>
            <a:r>
              <a:rPr lang="ko-KR" altLang="en-US" sz="1600" spc="-1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모수에서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제외한 데이터 분석 자료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 bwMode="auto">
          <a:xfrm>
            <a:off x="300180" y="1580263"/>
            <a:ext cx="45719" cy="2637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algn="ctr">
            <a:noFill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rgbClr val="283214"/>
              </a:solidFill>
              <a:latin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61820" y="1539527"/>
            <a:ext cx="435952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600" spc="-100">
                <a:gradFill flip="none" rotWithShape="1">
                  <a:gsLst>
                    <a:gs pos="92917">
                      <a:srgbClr val="033461">
                        <a:lumMod val="90000"/>
                        <a:lumOff val="10000"/>
                      </a:srgbClr>
                    </a:gs>
                    <a:gs pos="80833">
                      <a:srgbClr val="033461">
                        <a:lumMod val="90000"/>
                        <a:lumOff val="10000"/>
                      </a:srgb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fontAlgn="base"/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BTS5-4 : 8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월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19~24, 8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월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30~31 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총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일간 제외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pc="-60" dirty="0">
              <a:solidFill>
                <a:srgbClr val="40404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2BE0ECC-62FC-4516-1652-E1F01F9AB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375060"/>
              </p:ext>
            </p:extLst>
          </p:nvPr>
        </p:nvGraphicFramePr>
        <p:xfrm>
          <a:off x="540129" y="1917409"/>
          <a:ext cx="9002525" cy="44538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6075">
                  <a:extLst>
                    <a:ext uri="{9D8B030D-6E8A-4147-A177-3AD203B41FA5}">
                      <a16:colId xmlns:a16="http://schemas.microsoft.com/office/drawing/2014/main" val="801045183"/>
                    </a:ext>
                  </a:extLst>
                </a:gridCol>
                <a:gridCol w="1286075">
                  <a:extLst>
                    <a:ext uri="{9D8B030D-6E8A-4147-A177-3AD203B41FA5}">
                      <a16:colId xmlns:a16="http://schemas.microsoft.com/office/drawing/2014/main" val="2737643163"/>
                    </a:ext>
                  </a:extLst>
                </a:gridCol>
                <a:gridCol w="1286075">
                  <a:extLst>
                    <a:ext uri="{9D8B030D-6E8A-4147-A177-3AD203B41FA5}">
                      <a16:colId xmlns:a16="http://schemas.microsoft.com/office/drawing/2014/main" val="282818010"/>
                    </a:ext>
                  </a:extLst>
                </a:gridCol>
                <a:gridCol w="1286075">
                  <a:extLst>
                    <a:ext uri="{9D8B030D-6E8A-4147-A177-3AD203B41FA5}">
                      <a16:colId xmlns:a16="http://schemas.microsoft.com/office/drawing/2014/main" val="368916795"/>
                    </a:ext>
                  </a:extLst>
                </a:gridCol>
                <a:gridCol w="1286075">
                  <a:extLst>
                    <a:ext uri="{9D8B030D-6E8A-4147-A177-3AD203B41FA5}">
                      <a16:colId xmlns:a16="http://schemas.microsoft.com/office/drawing/2014/main" val="2827495506"/>
                    </a:ext>
                  </a:extLst>
                </a:gridCol>
                <a:gridCol w="1286075">
                  <a:extLst>
                    <a:ext uri="{9D8B030D-6E8A-4147-A177-3AD203B41FA5}">
                      <a16:colId xmlns:a16="http://schemas.microsoft.com/office/drawing/2014/main" val="1167157393"/>
                    </a:ext>
                  </a:extLst>
                </a:gridCol>
                <a:gridCol w="1286075">
                  <a:extLst>
                    <a:ext uri="{9D8B030D-6E8A-4147-A177-3AD203B41FA5}">
                      <a16:colId xmlns:a16="http://schemas.microsoft.com/office/drawing/2014/main" val="2537661743"/>
                    </a:ext>
                  </a:extLst>
                </a:gridCol>
              </a:tblGrid>
              <a:tr h="2176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날짜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수신 개수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설계수량 개수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</a:rPr>
                        <a:t>수신율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배터리 전압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잔여배터리</a:t>
                      </a:r>
                      <a:r>
                        <a:rPr lang="en-US" altLang="ko-KR" sz="600" u="none" strike="noStrike" dirty="0">
                          <a:effectLst/>
                        </a:rPr>
                        <a:t>(%)</a:t>
                      </a:r>
                      <a:br>
                        <a:rPr lang="en-US" altLang="ko-KR" sz="600" u="none" strike="noStrike" dirty="0">
                          <a:effectLst/>
                        </a:rPr>
                      </a:br>
                      <a:r>
                        <a:rPr lang="en-US" altLang="ko-KR" sz="600" u="none" strike="noStrike" dirty="0">
                          <a:effectLst/>
                        </a:rPr>
                        <a:t>(8.4 ~ 6.6 </a:t>
                      </a:r>
                      <a:r>
                        <a:rPr lang="en-US" sz="600" u="none" strike="noStrike" dirty="0">
                          <a:effectLst/>
                        </a:rPr>
                        <a:t>V)</a:t>
                      </a:r>
                      <a:endParaRPr 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배터리 소모량</a:t>
                      </a:r>
                      <a:r>
                        <a:rPr lang="en-US" altLang="ko-KR" sz="600" u="none" strike="noStrike" dirty="0">
                          <a:effectLst/>
                        </a:rPr>
                        <a:t>(%)</a:t>
                      </a:r>
                      <a:br>
                        <a:rPr lang="en-US" altLang="ko-KR" sz="600" u="none" strike="noStrike" dirty="0">
                          <a:effectLst/>
                        </a:rPr>
                      </a:br>
                      <a:r>
                        <a:rPr lang="en-US" altLang="ko-KR" sz="500" u="none" strike="noStrike" dirty="0">
                          <a:effectLst/>
                        </a:rPr>
                        <a:t>(</a:t>
                      </a:r>
                      <a:r>
                        <a:rPr lang="ko-KR" altLang="en-US" sz="500" u="none" strike="noStrike" dirty="0">
                          <a:effectLst/>
                        </a:rPr>
                        <a:t>시작일 전압 </a:t>
                      </a:r>
                      <a:r>
                        <a:rPr lang="en-US" altLang="ko-KR" sz="500" u="none" strike="noStrike" dirty="0">
                          <a:effectLst/>
                        </a:rPr>
                        <a:t>- </a:t>
                      </a:r>
                      <a:r>
                        <a:rPr lang="ko-KR" altLang="en-US" sz="500" u="none" strike="noStrike" dirty="0">
                          <a:effectLst/>
                        </a:rPr>
                        <a:t>현재일 전압</a:t>
                      </a:r>
                      <a:r>
                        <a:rPr lang="en-US" altLang="ko-KR" sz="500" u="none" strike="noStrike" dirty="0">
                          <a:effectLst/>
                        </a:rPr>
                        <a:t>)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80114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22.07.28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99.44 %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94%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540096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22.07.29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1417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98.40 %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735408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22.07.30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4224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22.07.31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286268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613054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22.08.02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99.93 %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535485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1429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99.24 %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039516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224698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99.72 %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83%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11%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756929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1428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99.17 %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83%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11%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19854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99.93 %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78%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17%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001617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78%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17%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1590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22.08.09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99.86 %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72%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36569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99.93 %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72%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333438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99.86 %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72%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850141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22.08.12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72%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255732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99.86 %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67%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28%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158705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99.65 %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67%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28%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921478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99.79 %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67%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28%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563795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1376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95.56 %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61%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33%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118501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1234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85.69 %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7.7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61%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33%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550186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22.08.18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1299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90.21 %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7.6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043737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22.08.19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796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55.28 %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1326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0.00 %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7.6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535153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7.5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50%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44%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915510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0.00 %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7.5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50%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44%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881899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22.08.23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7.5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50%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44%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373589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22.08.24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447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31.04 %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44%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50%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069427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22.08.25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99.44 %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44%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50%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842728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22.08.26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99.72 %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44%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939571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22.08.27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99.79 %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39%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686852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99.65 %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39%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707515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99.93 %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39%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533129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22.08.30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592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41.11 %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7.3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39%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56%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692766"/>
                  </a:ext>
                </a:extLst>
              </a:tr>
              <a:tr h="11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22.08.31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835721"/>
                  </a:ext>
                </a:extLst>
              </a:tr>
              <a:tr h="1646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 균</a:t>
                      </a: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40208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49980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80.45 %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7.3</a:t>
                      </a:r>
                      <a:endParaRPr lang="en-US" altLang="ko-KR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39%</a:t>
                      </a:r>
                      <a:endParaRPr lang="en-US" altLang="ko-KR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56%</a:t>
                      </a:r>
                      <a:endParaRPr lang="en-US" altLang="ko-KR" sz="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218341"/>
                  </a:ext>
                </a:extLst>
              </a:tr>
              <a:tr h="1646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모수</a:t>
                      </a:r>
                      <a:r>
                        <a:rPr lang="ko-KR" alt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제외 평균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38373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38880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98.70 %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　</a:t>
                      </a:r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93" marR="4793" marT="479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738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79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통신 </a:t>
            </a: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Raw Data Loss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율 분석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자료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2. Gateway 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전원 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Off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발생된 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Loss </a:t>
            </a:r>
            <a:r>
              <a:rPr lang="ko-KR" altLang="en-US" sz="1600" spc="-1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모수에서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제외한 데이터 분석 자료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 bwMode="auto">
          <a:xfrm>
            <a:off x="300180" y="1580263"/>
            <a:ext cx="45719" cy="2637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algn="ctr">
            <a:noFill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rgbClr val="283214"/>
              </a:solidFill>
              <a:latin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61820" y="1539527"/>
            <a:ext cx="446564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600" spc="-100">
                <a:gradFill flip="none" rotWithShape="1">
                  <a:gsLst>
                    <a:gs pos="92917">
                      <a:srgbClr val="033461">
                        <a:lumMod val="90000"/>
                        <a:lumOff val="10000"/>
                      </a:srgbClr>
                    </a:gs>
                    <a:gs pos="80833">
                      <a:srgbClr val="033461">
                        <a:lumMod val="90000"/>
                        <a:lumOff val="10000"/>
                      </a:srgb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fontAlgn="base"/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BTS5-14 : 8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월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19~24, 8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월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30~31 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총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일간 제외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pc="-60" dirty="0">
              <a:solidFill>
                <a:srgbClr val="40404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213EBC1-79CE-B598-A41D-66F00C39A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635377"/>
              </p:ext>
            </p:extLst>
          </p:nvPr>
        </p:nvGraphicFramePr>
        <p:xfrm>
          <a:off x="540129" y="1900631"/>
          <a:ext cx="9002525" cy="4475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6407">
                  <a:extLst>
                    <a:ext uri="{9D8B030D-6E8A-4147-A177-3AD203B41FA5}">
                      <a16:colId xmlns:a16="http://schemas.microsoft.com/office/drawing/2014/main" val="3236643442"/>
                    </a:ext>
                  </a:extLst>
                </a:gridCol>
                <a:gridCol w="1316407">
                  <a:extLst>
                    <a:ext uri="{9D8B030D-6E8A-4147-A177-3AD203B41FA5}">
                      <a16:colId xmlns:a16="http://schemas.microsoft.com/office/drawing/2014/main" val="3680772587"/>
                    </a:ext>
                  </a:extLst>
                </a:gridCol>
                <a:gridCol w="1316407">
                  <a:extLst>
                    <a:ext uri="{9D8B030D-6E8A-4147-A177-3AD203B41FA5}">
                      <a16:colId xmlns:a16="http://schemas.microsoft.com/office/drawing/2014/main" val="3043935325"/>
                    </a:ext>
                  </a:extLst>
                </a:gridCol>
                <a:gridCol w="1316407">
                  <a:extLst>
                    <a:ext uri="{9D8B030D-6E8A-4147-A177-3AD203B41FA5}">
                      <a16:colId xmlns:a16="http://schemas.microsoft.com/office/drawing/2014/main" val="1413115946"/>
                    </a:ext>
                  </a:extLst>
                </a:gridCol>
                <a:gridCol w="1316407">
                  <a:extLst>
                    <a:ext uri="{9D8B030D-6E8A-4147-A177-3AD203B41FA5}">
                      <a16:colId xmlns:a16="http://schemas.microsoft.com/office/drawing/2014/main" val="2286722967"/>
                    </a:ext>
                  </a:extLst>
                </a:gridCol>
                <a:gridCol w="1104083">
                  <a:extLst>
                    <a:ext uri="{9D8B030D-6E8A-4147-A177-3AD203B41FA5}">
                      <a16:colId xmlns:a16="http://schemas.microsoft.com/office/drawing/2014/main" val="2827013026"/>
                    </a:ext>
                  </a:extLst>
                </a:gridCol>
                <a:gridCol w="1316407">
                  <a:extLst>
                    <a:ext uri="{9D8B030D-6E8A-4147-A177-3AD203B41FA5}">
                      <a16:colId xmlns:a16="http://schemas.microsoft.com/office/drawing/2014/main" val="1066363934"/>
                    </a:ext>
                  </a:extLst>
                </a:gridCol>
              </a:tblGrid>
              <a:tr h="2187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날짜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</a:rPr>
                        <a:t>수신 개수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설계수량 개수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</a:rPr>
                        <a:t>수신율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배터리 전압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잔여배터리</a:t>
                      </a:r>
                      <a:r>
                        <a:rPr lang="en-US" altLang="ko-KR" sz="600" u="none" strike="noStrike" dirty="0">
                          <a:effectLst/>
                        </a:rPr>
                        <a:t>(%)</a:t>
                      </a:r>
                      <a:br>
                        <a:rPr lang="en-US" altLang="ko-KR" sz="600" u="none" strike="noStrike" dirty="0">
                          <a:effectLst/>
                        </a:rPr>
                      </a:br>
                      <a:r>
                        <a:rPr lang="en-US" altLang="ko-KR" sz="600" u="none" strike="noStrike" dirty="0">
                          <a:effectLst/>
                        </a:rPr>
                        <a:t>(8.4 ~ 6.6 </a:t>
                      </a:r>
                      <a:r>
                        <a:rPr lang="en-US" sz="600" u="none" strike="noStrike" dirty="0">
                          <a:effectLst/>
                        </a:rPr>
                        <a:t>V)</a:t>
                      </a:r>
                      <a:endParaRPr 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배터리 소모량</a:t>
                      </a:r>
                      <a:r>
                        <a:rPr lang="en-US" altLang="ko-KR" sz="600" u="none" strike="noStrike" dirty="0">
                          <a:effectLst/>
                        </a:rPr>
                        <a:t>(%)</a:t>
                      </a:r>
                      <a:br>
                        <a:rPr lang="en-US" altLang="ko-KR" sz="600" u="none" strike="noStrike" dirty="0">
                          <a:effectLst/>
                        </a:rPr>
                      </a:br>
                      <a:r>
                        <a:rPr lang="en-US" altLang="ko-KR" sz="500" u="none" strike="noStrike" dirty="0">
                          <a:effectLst/>
                        </a:rPr>
                        <a:t>(</a:t>
                      </a:r>
                      <a:r>
                        <a:rPr lang="ko-KR" altLang="en-US" sz="500" u="none" strike="noStrike" dirty="0">
                          <a:effectLst/>
                        </a:rPr>
                        <a:t>시작일 전압 </a:t>
                      </a:r>
                      <a:r>
                        <a:rPr lang="en-US" altLang="ko-KR" sz="500" u="none" strike="noStrike" dirty="0">
                          <a:effectLst/>
                        </a:rPr>
                        <a:t>- </a:t>
                      </a:r>
                      <a:r>
                        <a:rPr lang="ko-KR" altLang="en-US" sz="500" u="none" strike="noStrike" dirty="0">
                          <a:effectLst/>
                        </a:rPr>
                        <a:t>현재일 전압</a:t>
                      </a:r>
                      <a:r>
                        <a:rPr lang="en-US" altLang="ko-KR" sz="500" u="none" strike="noStrike" dirty="0">
                          <a:effectLst/>
                        </a:rPr>
                        <a:t>)</a:t>
                      </a:r>
                      <a:endParaRPr lang="ko-KR" alt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34250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22.07.28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99.79 %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817209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22.07.29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1424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98.89 %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71583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22.07.30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095668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22.07.31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581015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22.08.01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667827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99.93 %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17785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22.08.03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011908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83%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556589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99.72 %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8.1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83%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224138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1428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99.17 %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78%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11%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704974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22.08.07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99.93 %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78%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11%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883623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78%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11%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009390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22.08.09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99.86 %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72%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17%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461292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99.93 %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72%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17%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212438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22.08.11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99.86 %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72%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17%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434114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67%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46996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22.08.13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99.86 %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67%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28910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99.65 %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67%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587992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22.08.15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99.86 %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61%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28%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007691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1375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95.49 %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61%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28%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15635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22.08.17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1234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85.69 %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61%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28%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285492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22.08.18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1183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82.15 %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33%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632818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22.08.19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796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55.28 %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33%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164029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0.00 %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7.6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56%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33%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654821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0.00 %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7.5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50%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298028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7.5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50%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39%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870088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22.08.23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1.04 %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44%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44%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751617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22.08.24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474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32.92 %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7.4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44%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44%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46220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99.44 %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44%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44%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377061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22.08.26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498736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22.08.27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50807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22.08.28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100.00 %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39%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469149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22.08.29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1439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1440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99.93 %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39%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394693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22.08.30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592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1440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41.11 %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7.3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39%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50%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00779"/>
                  </a:ext>
                </a:extLst>
              </a:tr>
              <a:tr h="1121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22.08.31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1020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0.49 %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7.2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33%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56%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93670"/>
                  </a:ext>
                </a:extLst>
              </a:tr>
              <a:tr h="1654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 균</a:t>
                      </a: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40174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49980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80.38 %</a:t>
                      </a:r>
                      <a:endParaRPr lang="en-US" altLang="ko-KR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7.2</a:t>
                      </a:r>
                      <a:endParaRPr lang="en-US" altLang="ko-KR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33%</a:t>
                      </a:r>
                      <a:endParaRPr lang="en-US" altLang="ko-KR" sz="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56%</a:t>
                      </a:r>
                      <a:endParaRPr lang="en-US" altLang="ko-KR" sz="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75130"/>
                  </a:ext>
                </a:extLst>
              </a:tr>
              <a:tr h="1654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모수</a:t>
                      </a:r>
                      <a:r>
                        <a:rPr lang="ko-KR" alt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제외 평균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01" marR="4601" marT="460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38292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38880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98.49 %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7" marR="4767" marT="476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986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269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6315477" cy="473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 최종 개발 성과물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6" name="AutoShape 11">
            <a:extLst>
              <a:ext uri="{FF2B5EF4-FFF2-40B4-BE49-F238E27FC236}">
                <a16:creationId xmlns:a16="http://schemas.microsoft.com/office/drawing/2014/main" id="{4D760315-0F63-4E8E-9B26-350819250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55" y="941888"/>
            <a:ext cx="9303084" cy="483052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lvl="0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ko-KR" altLang="en-US" sz="21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통신 음영지역 해소가 가능한 저전력 기반 다종 유해가스 감시 시스템</a:t>
            </a: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300180" y="1580263"/>
            <a:ext cx="45719" cy="2637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algn="ctr">
            <a:noFill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rgbClr val="283214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1820" y="1539527"/>
            <a:ext cx="13606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600" spc="-100">
                <a:gradFill flip="none" rotWithShape="1">
                  <a:gsLst>
                    <a:gs pos="92917">
                      <a:srgbClr val="033461">
                        <a:lumMod val="90000"/>
                        <a:lumOff val="10000"/>
                      </a:srgbClr>
                    </a:gs>
                    <a:gs pos="80833">
                      <a:srgbClr val="033461">
                        <a:lumMod val="90000"/>
                        <a:lumOff val="10000"/>
                      </a:srgb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fontAlgn="base"/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실증 내용 요약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C413E4-BBDE-7AC9-7E9E-181D8A038A0C}"/>
              </a:ext>
            </a:extLst>
          </p:cNvPr>
          <p:cNvSpPr txBox="1"/>
          <p:nvPr/>
        </p:nvSpPr>
        <p:spPr>
          <a:xfrm>
            <a:off x="300180" y="1878081"/>
            <a:ext cx="5679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실증기간 </a:t>
            </a:r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: 2022.07.27 ~ 2022.08.31. 17:00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실증장소 </a:t>
            </a:r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: </a:t>
            </a: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삼성중공업 제공 </a:t>
            </a:r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Test bed </a:t>
            </a: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선박 내</a:t>
            </a:r>
            <a:endParaRPr lang="en-US" altLang="ko-KR" sz="12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휴먼모음T" pitchFamily="18" charset="-127"/>
              <a:ea typeface="휴먼모음T" pitchFamily="18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실증장비 </a:t>
            </a:r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: LTE-GW(LTE-Gateway) 6</a:t>
            </a: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대</a:t>
            </a:r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, BGW(Bridge Gateway) 1</a:t>
            </a: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대</a:t>
            </a:r>
            <a:endParaRPr lang="en-US" altLang="ko-KR" sz="12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휴먼모음T" pitchFamily="18" charset="-127"/>
              <a:ea typeface="휴먼모음T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            BTS-5(5</a:t>
            </a: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종 가스감지 단말</a:t>
            </a:r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) 10</a:t>
            </a: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대</a:t>
            </a:r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, BTS-1(1</a:t>
            </a: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종 가스감지 단말</a:t>
            </a:r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) 6</a:t>
            </a: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대</a:t>
            </a:r>
            <a:endParaRPr lang="en-US" altLang="ko-KR" sz="12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휴먼모음T" pitchFamily="18" charset="-127"/>
              <a:ea typeface="휴먼모음T" pitchFamily="18" charset="-127"/>
              <a:cs typeface="Arial" panose="020B0604020202020204" pitchFamily="34" charset="0"/>
            </a:endParaRP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300180" y="3122975"/>
            <a:ext cx="45719" cy="2637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algn="ctr">
            <a:noFill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rgbClr val="283214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1820" y="3082239"/>
            <a:ext cx="109388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600" spc="-100">
                <a:gradFill flip="none" rotWithShape="1">
                  <a:gsLst>
                    <a:gs pos="92917">
                      <a:srgbClr val="033461">
                        <a:lumMod val="90000"/>
                        <a:lumOff val="10000"/>
                      </a:srgbClr>
                    </a:gs>
                    <a:gs pos="80833">
                      <a:srgbClr val="033461">
                        <a:lumMod val="90000"/>
                        <a:lumOff val="10000"/>
                      </a:srgb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fontAlgn="base"/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실증 위치도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19" y="3420793"/>
            <a:ext cx="9249619" cy="3018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821680" y="2164080"/>
            <a:ext cx="3246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</a:t>
            </a:r>
            <a:r>
              <a:rPr lang="ko-KR" altLang="en-US" dirty="0">
                <a:solidFill>
                  <a:srgbClr val="FF0000"/>
                </a:solidFill>
              </a:rPr>
              <a:t>실제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운영 수량 확인 필요함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BGW * 2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BTS-5 * 11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296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통신 </a:t>
            </a: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Raw Data Loss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율 분석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자료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3. 5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 이상 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Loss 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지속된 것만 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Loss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반영한 데이터 분석 자료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8131" y="1578774"/>
            <a:ext cx="82846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</a:t>
            </a:r>
            <a:r>
              <a:rPr lang="en-US" altLang="ko-KR" dirty="0"/>
              <a:t>Loss</a:t>
            </a:r>
            <a:r>
              <a:rPr lang="ko-KR" altLang="en-US" dirty="0"/>
              <a:t> 분석</a:t>
            </a:r>
            <a:endParaRPr lang="en-US" altLang="ko-KR" dirty="0"/>
          </a:p>
          <a:p>
            <a:r>
              <a:rPr lang="en-US" altLang="ko-KR" dirty="0"/>
              <a:t> - LTE </a:t>
            </a:r>
            <a:r>
              <a:rPr lang="ko-KR" altLang="en-US" dirty="0"/>
              <a:t>망 접속 에러에 따른  </a:t>
            </a:r>
            <a:r>
              <a:rPr lang="en-US" altLang="ko-KR" dirty="0"/>
              <a:t>LTE-GW Loss(2.38%)</a:t>
            </a:r>
            <a:r>
              <a:rPr lang="ko-KR" altLang="en-US" dirty="0"/>
              <a:t>율과 비례</a:t>
            </a:r>
            <a:endParaRPr lang="en-US" altLang="ko-KR" dirty="0"/>
          </a:p>
          <a:p>
            <a:r>
              <a:rPr lang="en-US" altLang="ko-KR" dirty="0"/>
              <a:t> - LTE </a:t>
            </a:r>
            <a:r>
              <a:rPr lang="ko-KR" altLang="en-US" dirty="0"/>
              <a:t>평균 </a:t>
            </a:r>
            <a:r>
              <a:rPr lang="en-US" altLang="ko-KR" dirty="0"/>
              <a:t>Loss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분 주기 변경 </a:t>
            </a:r>
            <a:r>
              <a:rPr lang="en-US" altLang="ko-KR" dirty="0"/>
              <a:t>GW </a:t>
            </a:r>
            <a:r>
              <a:rPr lang="ko-KR" altLang="en-US" dirty="0" err="1"/>
              <a:t>수신율</a:t>
            </a:r>
            <a:r>
              <a:rPr lang="ko-KR" altLang="en-US" dirty="0"/>
              <a:t> 향상으로 정상 적인 데이터의 경우 </a:t>
            </a:r>
            <a:r>
              <a:rPr lang="en-US" altLang="ko-KR" dirty="0"/>
              <a:t>99% </a:t>
            </a:r>
            <a:r>
              <a:rPr lang="ko-KR" altLang="en-US" dirty="0"/>
              <a:t>이상 수신  </a:t>
            </a:r>
          </a:p>
        </p:txBody>
      </p:sp>
    </p:spTree>
    <p:extLst>
      <p:ext uri="{BB962C8B-B14F-4D97-AF65-F5344CB8AC3E}">
        <p14:creationId xmlns:p14="http://schemas.microsoft.com/office/powerpoint/2010/main" val="1647387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EF5D769-374C-4A7D-8389-2E84DECE0A81}"/>
              </a:ext>
            </a:extLst>
          </p:cNvPr>
          <p:cNvGrpSpPr/>
          <p:nvPr/>
        </p:nvGrpSpPr>
        <p:grpSpPr>
          <a:xfrm>
            <a:off x="2562592" y="0"/>
            <a:ext cx="7338646" cy="6858000"/>
            <a:chOff x="5791200" y="0"/>
            <a:chExt cx="6400800" cy="6858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7278EEFE-AF8A-409A-8D07-7EC1ED4B325C}"/>
                </a:ext>
              </a:extLst>
            </p:cNvPr>
            <p:cNvSpPr/>
            <p:nvPr/>
          </p:nvSpPr>
          <p:spPr>
            <a:xfrm>
              <a:off x="5791200" y="0"/>
              <a:ext cx="4284133" cy="685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CEACBD1-9CDE-4B96-8EC4-2621004DCCB6}"/>
                </a:ext>
              </a:extLst>
            </p:cNvPr>
            <p:cNvSpPr/>
            <p:nvPr/>
          </p:nvSpPr>
          <p:spPr>
            <a:xfrm>
              <a:off x="7958667" y="0"/>
              <a:ext cx="423333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02333A-E06F-49C6-82BC-222A5F2873EA}"/>
              </a:ext>
            </a:extLst>
          </p:cNvPr>
          <p:cNvSpPr/>
          <p:nvPr/>
        </p:nvSpPr>
        <p:spPr>
          <a:xfrm>
            <a:off x="-1" y="2604219"/>
            <a:ext cx="7977163" cy="164956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Rectangle 134" descr="5"/>
          <p:cNvSpPr>
            <a:spLocks noChangeArrowheads="1"/>
          </p:cNvSpPr>
          <p:nvPr/>
        </p:nvSpPr>
        <p:spPr bwMode="auto">
          <a:xfrm>
            <a:off x="1793737" y="2784272"/>
            <a:ext cx="3929627" cy="42197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34361" tIns="34361" rIns="34361" bIns="34361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defTabSz="873125" fontAlgn="ctr" latinLnBrk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pitchFamily="2" charset="2"/>
              <a:buNone/>
            </a:pPr>
            <a:r>
              <a:rPr kumimoji="1" lang="ko-KR" altLang="en-US" sz="4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베터리</a:t>
            </a:r>
            <a:r>
              <a:rPr kumimoji="1"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소모 차트 및 총 소모량</a:t>
            </a:r>
          </a:p>
        </p:txBody>
      </p:sp>
      <p:sp>
        <p:nvSpPr>
          <p:cNvPr id="11" name="Rectangle 134" descr="5"/>
          <p:cNvSpPr>
            <a:spLocks noChangeArrowheads="1"/>
          </p:cNvSpPr>
          <p:nvPr/>
        </p:nvSpPr>
        <p:spPr bwMode="auto">
          <a:xfrm>
            <a:off x="773111" y="2784272"/>
            <a:ext cx="1046471" cy="42197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34361" tIns="34361" rIns="34361" bIns="34361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 defTabSz="873125" font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80000"/>
            </a:pPr>
            <a:r>
              <a:rPr kumimoji="1"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Ⅱ.</a:t>
            </a:r>
            <a:endParaRPr kumimoji="1"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035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통신 </a:t>
            </a: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Raw Data Loss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율 분석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자료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4. 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센서 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Wake up – Sleep 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주기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 bwMode="auto">
          <a:xfrm>
            <a:off x="300180" y="1580263"/>
            <a:ext cx="45719" cy="2637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algn="ctr">
            <a:noFill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rgbClr val="283214"/>
              </a:solidFill>
              <a:latin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61820" y="1539527"/>
            <a:ext cx="272446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600" spc="-100">
                <a:gradFill flip="none" rotWithShape="1">
                  <a:gsLst>
                    <a:gs pos="92917">
                      <a:srgbClr val="033461">
                        <a:lumMod val="90000"/>
                        <a:lumOff val="10000"/>
                      </a:srgbClr>
                    </a:gs>
                    <a:gs pos="80833">
                      <a:srgbClr val="033461">
                        <a:lumMod val="90000"/>
                        <a:lumOff val="10000"/>
                      </a:srgb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fontAlgn="base"/>
            <a:r>
              <a:rPr lang="ko-KR" altLang="en-US" spc="-60" dirty="0" err="1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센서별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Wake up – Sleep 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1820" y="2048558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5D98FEE-6825-38A5-D62F-8FB9A6AF7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73582"/>
              </p:ext>
            </p:extLst>
          </p:nvPr>
        </p:nvGraphicFramePr>
        <p:xfrm>
          <a:off x="323039" y="2048558"/>
          <a:ext cx="9312941" cy="32931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91265">
                  <a:extLst>
                    <a:ext uri="{9D8B030D-6E8A-4147-A177-3AD203B41FA5}">
                      <a16:colId xmlns:a16="http://schemas.microsoft.com/office/drawing/2014/main" val="2532078671"/>
                    </a:ext>
                  </a:extLst>
                </a:gridCol>
                <a:gridCol w="2860838">
                  <a:extLst>
                    <a:ext uri="{9D8B030D-6E8A-4147-A177-3AD203B41FA5}">
                      <a16:colId xmlns:a16="http://schemas.microsoft.com/office/drawing/2014/main" val="4049809279"/>
                    </a:ext>
                  </a:extLst>
                </a:gridCol>
                <a:gridCol w="2860838">
                  <a:extLst>
                    <a:ext uri="{9D8B030D-6E8A-4147-A177-3AD203B41FA5}">
                      <a16:colId xmlns:a16="http://schemas.microsoft.com/office/drawing/2014/main" val="3487787411"/>
                    </a:ext>
                  </a:extLst>
                </a:gridCol>
              </a:tblGrid>
              <a:tr h="6380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장비</a:t>
                      </a:r>
                      <a:endParaRPr lang="en-US" sz="1200" u="none" strike="noStrike" dirty="0"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Wake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up – Sleep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주기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비고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728633"/>
                  </a:ext>
                </a:extLst>
              </a:tr>
              <a:tr h="6380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LTE-GW</a:t>
                      </a:r>
                      <a:endParaRPr lang="ko-KR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Wake up : 1</a:t>
                      </a:r>
                      <a:r>
                        <a:rPr lang="ko-KR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분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망 접속 </a:t>
                      </a:r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: </a:t>
                      </a:r>
                      <a:r>
                        <a:rPr lang="ko-KR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평균 </a:t>
                      </a:r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25</a:t>
                      </a:r>
                      <a:r>
                        <a:rPr lang="ko-KR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초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서버 접속 </a:t>
                      </a:r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: 10</a:t>
                      </a:r>
                      <a:r>
                        <a:rPr lang="ko-KR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초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Sleep : </a:t>
                      </a:r>
                      <a:r>
                        <a:rPr lang="ko-KR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평균 </a:t>
                      </a:r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25</a:t>
                      </a:r>
                      <a:r>
                        <a:rPr lang="ko-KR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초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6999402"/>
                  </a:ext>
                </a:extLst>
              </a:tr>
              <a:tr h="6380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BGW</a:t>
                      </a:r>
                      <a:endParaRPr lang="ko-KR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상시 동작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1051972"/>
                  </a:ext>
                </a:extLst>
              </a:tr>
              <a:tr h="6380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BTS-5</a:t>
                      </a:r>
                      <a:endParaRPr lang="ko-KR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상시 동작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8704571"/>
                  </a:ext>
                </a:extLst>
              </a:tr>
              <a:tr h="6380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BTS-1</a:t>
                      </a:r>
                      <a:endParaRPr lang="ko-KR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상시 동작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1654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919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</a:t>
            </a:r>
            <a:r>
              <a:rPr lang="ko-KR" altLang="en-US" sz="2500" dirty="0" err="1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베터리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소모 차트 및 총 소모량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ko-KR" altLang="en-US" sz="1600" spc="-1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베터리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소모 차트 및 총 소모량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00180" y="1580263"/>
            <a:ext cx="45719" cy="2637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algn="ctr">
            <a:noFill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rgbClr val="283214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1820" y="1539527"/>
            <a:ext cx="319414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600" spc="-100">
                <a:gradFill flip="none" rotWithShape="1">
                  <a:gsLst>
                    <a:gs pos="92917">
                      <a:srgbClr val="033461">
                        <a:lumMod val="90000"/>
                        <a:lumOff val="10000"/>
                      </a:srgbClr>
                    </a:gs>
                    <a:gs pos="80833">
                      <a:srgbClr val="033461">
                        <a:lumMod val="90000"/>
                        <a:lumOff val="10000"/>
                      </a:srgb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fontAlgn="base"/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BTS1 </a:t>
            </a:r>
            <a:r>
              <a:rPr lang="ko-KR" altLang="en-US" spc="-60" dirty="0" err="1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베터리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소모 차트 및 총 소모량</a:t>
            </a:r>
          </a:p>
        </p:txBody>
      </p:sp>
      <p:graphicFrame>
        <p:nvGraphicFramePr>
          <p:cNvPr id="16" name="차트 15"/>
          <p:cNvGraphicFramePr/>
          <p:nvPr>
            <p:extLst>
              <p:ext uri="{D42A27DB-BD31-4B8C-83A1-F6EECF244321}">
                <p14:modId xmlns:p14="http://schemas.microsoft.com/office/powerpoint/2010/main" val="3156063083"/>
              </p:ext>
            </p:extLst>
          </p:nvPr>
        </p:nvGraphicFramePr>
        <p:xfrm>
          <a:off x="436227" y="3876936"/>
          <a:ext cx="9199753" cy="2549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7C2F161-7C17-A32C-2F01-3333646DE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634877"/>
              </p:ext>
            </p:extLst>
          </p:nvPr>
        </p:nvGraphicFramePr>
        <p:xfrm>
          <a:off x="436227" y="1878081"/>
          <a:ext cx="9199753" cy="1998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717">
                  <a:extLst>
                    <a:ext uri="{9D8B030D-6E8A-4147-A177-3AD203B41FA5}">
                      <a16:colId xmlns:a16="http://schemas.microsoft.com/office/drawing/2014/main" val="1282564604"/>
                    </a:ext>
                  </a:extLst>
                </a:gridCol>
                <a:gridCol w="609555">
                  <a:extLst>
                    <a:ext uri="{9D8B030D-6E8A-4147-A177-3AD203B41FA5}">
                      <a16:colId xmlns:a16="http://schemas.microsoft.com/office/drawing/2014/main" val="3170094098"/>
                    </a:ext>
                  </a:extLst>
                </a:gridCol>
                <a:gridCol w="1399717">
                  <a:extLst>
                    <a:ext uri="{9D8B030D-6E8A-4147-A177-3AD203B41FA5}">
                      <a16:colId xmlns:a16="http://schemas.microsoft.com/office/drawing/2014/main" val="2068760100"/>
                    </a:ext>
                  </a:extLst>
                </a:gridCol>
                <a:gridCol w="1498485">
                  <a:extLst>
                    <a:ext uri="{9D8B030D-6E8A-4147-A177-3AD203B41FA5}">
                      <a16:colId xmlns:a16="http://schemas.microsoft.com/office/drawing/2014/main" val="2358616954"/>
                    </a:ext>
                  </a:extLst>
                </a:gridCol>
                <a:gridCol w="1300948">
                  <a:extLst>
                    <a:ext uri="{9D8B030D-6E8A-4147-A177-3AD203B41FA5}">
                      <a16:colId xmlns:a16="http://schemas.microsoft.com/office/drawing/2014/main" val="696665100"/>
                    </a:ext>
                  </a:extLst>
                </a:gridCol>
                <a:gridCol w="1399717">
                  <a:extLst>
                    <a:ext uri="{9D8B030D-6E8A-4147-A177-3AD203B41FA5}">
                      <a16:colId xmlns:a16="http://schemas.microsoft.com/office/drawing/2014/main" val="3053331917"/>
                    </a:ext>
                  </a:extLst>
                </a:gridCol>
                <a:gridCol w="1591614">
                  <a:extLst>
                    <a:ext uri="{9D8B030D-6E8A-4147-A177-3AD203B41FA5}">
                      <a16:colId xmlns:a16="http://schemas.microsoft.com/office/drawing/2014/main" val="2455334525"/>
                    </a:ext>
                  </a:extLst>
                </a:gridCol>
              </a:tblGrid>
              <a:tr h="529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설치 장비 구분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시작일</a:t>
                      </a:r>
                      <a:b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배터리 전압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(V)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완료일</a:t>
                      </a:r>
                      <a:b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배터리 전압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(V)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소모</a:t>
                      </a:r>
                      <a:b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배터리 전압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(V)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배터리 소모량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  <a:b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시작일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완료일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 / 1.8V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114609"/>
                  </a:ext>
                </a:extLst>
              </a:tr>
              <a:tr h="18452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BTS1</a:t>
                      </a:r>
                      <a:b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종 가스 센서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261007"/>
                  </a:ext>
                </a:extLst>
              </a:tr>
              <a:tr h="184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394163"/>
                  </a:ext>
                </a:extLst>
              </a:tr>
              <a:tr h="184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8.2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11%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16504"/>
                  </a:ext>
                </a:extLst>
              </a:tr>
              <a:tr h="184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11%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459291"/>
                  </a:ext>
                </a:extLst>
              </a:tr>
              <a:tr h="184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8.2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39376"/>
                  </a:ext>
                </a:extLst>
              </a:tr>
              <a:tr h="184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11%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489280"/>
                  </a:ext>
                </a:extLst>
              </a:tr>
              <a:tr h="362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평균</a:t>
                      </a:r>
                      <a:endParaRPr lang="en-US" altLang="ko-KR" sz="1000" b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8.27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8.12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0.15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8%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66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4006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</a:t>
            </a:r>
            <a:r>
              <a:rPr lang="ko-KR" altLang="en-US" sz="2500" dirty="0" err="1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베터리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소모 차트 및 총 소모량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ko-KR" altLang="en-US" sz="1600" spc="-1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베터리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소모 차트 및 총 소모량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00180" y="1580263"/>
            <a:ext cx="45719" cy="2637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algn="ctr">
            <a:noFill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rgbClr val="283214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1820" y="1539527"/>
            <a:ext cx="330026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600" spc="-100">
                <a:gradFill flip="none" rotWithShape="1">
                  <a:gsLst>
                    <a:gs pos="92917">
                      <a:srgbClr val="033461">
                        <a:lumMod val="90000"/>
                        <a:lumOff val="10000"/>
                      </a:srgbClr>
                    </a:gs>
                    <a:gs pos="80833">
                      <a:srgbClr val="033461">
                        <a:lumMod val="90000"/>
                        <a:lumOff val="10000"/>
                      </a:srgb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fontAlgn="base"/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BTS5 </a:t>
            </a:r>
            <a:r>
              <a:rPr lang="ko-KR" altLang="en-US" spc="-60" dirty="0" err="1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베터리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소모 차트 및 총 소모량</a:t>
            </a: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114243984"/>
              </p:ext>
            </p:extLst>
          </p:nvPr>
        </p:nvGraphicFramePr>
        <p:xfrm>
          <a:off x="361820" y="4262170"/>
          <a:ext cx="9274160" cy="2233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103CDCB-B779-E8AB-8540-956F9A8DF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122616"/>
              </p:ext>
            </p:extLst>
          </p:nvPr>
        </p:nvGraphicFramePr>
        <p:xfrm>
          <a:off x="436227" y="1878081"/>
          <a:ext cx="9199753" cy="23386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717">
                  <a:extLst>
                    <a:ext uri="{9D8B030D-6E8A-4147-A177-3AD203B41FA5}">
                      <a16:colId xmlns:a16="http://schemas.microsoft.com/office/drawing/2014/main" val="1282564604"/>
                    </a:ext>
                  </a:extLst>
                </a:gridCol>
                <a:gridCol w="602505">
                  <a:extLst>
                    <a:ext uri="{9D8B030D-6E8A-4147-A177-3AD203B41FA5}">
                      <a16:colId xmlns:a16="http://schemas.microsoft.com/office/drawing/2014/main" val="3170094098"/>
                    </a:ext>
                  </a:extLst>
                </a:gridCol>
                <a:gridCol w="1406767">
                  <a:extLst>
                    <a:ext uri="{9D8B030D-6E8A-4147-A177-3AD203B41FA5}">
                      <a16:colId xmlns:a16="http://schemas.microsoft.com/office/drawing/2014/main" val="2068760100"/>
                    </a:ext>
                  </a:extLst>
                </a:gridCol>
                <a:gridCol w="1498485">
                  <a:extLst>
                    <a:ext uri="{9D8B030D-6E8A-4147-A177-3AD203B41FA5}">
                      <a16:colId xmlns:a16="http://schemas.microsoft.com/office/drawing/2014/main" val="2358616954"/>
                    </a:ext>
                  </a:extLst>
                </a:gridCol>
                <a:gridCol w="1300948">
                  <a:extLst>
                    <a:ext uri="{9D8B030D-6E8A-4147-A177-3AD203B41FA5}">
                      <a16:colId xmlns:a16="http://schemas.microsoft.com/office/drawing/2014/main" val="696665100"/>
                    </a:ext>
                  </a:extLst>
                </a:gridCol>
                <a:gridCol w="1399717">
                  <a:extLst>
                    <a:ext uri="{9D8B030D-6E8A-4147-A177-3AD203B41FA5}">
                      <a16:colId xmlns:a16="http://schemas.microsoft.com/office/drawing/2014/main" val="3053331917"/>
                    </a:ext>
                  </a:extLst>
                </a:gridCol>
                <a:gridCol w="1591614">
                  <a:extLst>
                    <a:ext uri="{9D8B030D-6E8A-4147-A177-3AD203B41FA5}">
                      <a16:colId xmlns:a16="http://schemas.microsoft.com/office/drawing/2014/main" val="2455334525"/>
                    </a:ext>
                  </a:extLst>
                </a:gridCol>
              </a:tblGrid>
              <a:tr h="4169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설치 장비 구분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시작일</a:t>
                      </a:r>
                      <a:b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배터리 전압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(V)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완료일</a:t>
                      </a:r>
                      <a:b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배터리 전압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(V)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소모</a:t>
                      </a:r>
                      <a:b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배터리 전압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(V)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배터리 소모량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  <a:b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시작일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완료일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 / 1.8V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114609"/>
                  </a:ext>
                </a:extLst>
              </a:tr>
              <a:tr h="145286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BTS5</a:t>
                      </a:r>
                      <a:b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종 가스 센서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7.2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56%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039787"/>
                  </a:ext>
                </a:extLst>
              </a:tr>
              <a:tr h="1631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7.3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56%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221757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8.3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7.2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61%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548254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8.3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7.2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61%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895831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배터리 데이터 오류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374592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7.6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28%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740480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7.2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61%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087790"/>
                  </a:ext>
                </a:extLst>
              </a:tr>
              <a:tr h="212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7.2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56%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42775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6.9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1.4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78%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CO 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알람 발생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865160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7.2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56%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246326"/>
                  </a:ext>
                </a:extLst>
              </a:tr>
              <a:tr h="2851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평균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8.25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7.24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1.01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56%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BTS5-10 </a:t>
                      </a:r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평균값 제외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783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959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</a:t>
            </a:r>
            <a:r>
              <a:rPr lang="ko-KR" altLang="en-US" sz="2500" dirty="0" err="1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베터리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소모 차트 및 총 소모량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ko-KR" altLang="en-US" sz="1600" spc="-1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베터리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소모 차트 및 총 소모량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00180" y="1580263"/>
            <a:ext cx="45719" cy="2637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algn="ctr">
            <a:noFill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rgbClr val="283214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1820" y="1539527"/>
            <a:ext cx="342080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600" spc="-100">
                <a:gradFill flip="none" rotWithShape="1">
                  <a:gsLst>
                    <a:gs pos="92917">
                      <a:srgbClr val="033461">
                        <a:lumMod val="90000"/>
                        <a:lumOff val="10000"/>
                      </a:srgbClr>
                    </a:gs>
                    <a:gs pos="80833">
                      <a:srgbClr val="033461">
                        <a:lumMod val="90000"/>
                        <a:lumOff val="10000"/>
                      </a:srgb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fontAlgn="base"/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LTE-GW </a:t>
            </a:r>
            <a:r>
              <a:rPr lang="ko-KR" altLang="en-US" spc="-60" dirty="0" err="1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베터리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소모 차트 및 총 소모량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1D408E2-A5E5-7572-1D02-EC5B125E7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70984"/>
              </p:ext>
            </p:extLst>
          </p:nvPr>
        </p:nvGraphicFramePr>
        <p:xfrm>
          <a:off x="436226" y="1869845"/>
          <a:ext cx="9199753" cy="1886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717">
                  <a:extLst>
                    <a:ext uri="{9D8B030D-6E8A-4147-A177-3AD203B41FA5}">
                      <a16:colId xmlns:a16="http://schemas.microsoft.com/office/drawing/2014/main" val="1282564604"/>
                    </a:ext>
                  </a:extLst>
                </a:gridCol>
                <a:gridCol w="609555">
                  <a:extLst>
                    <a:ext uri="{9D8B030D-6E8A-4147-A177-3AD203B41FA5}">
                      <a16:colId xmlns:a16="http://schemas.microsoft.com/office/drawing/2014/main" val="3170094098"/>
                    </a:ext>
                  </a:extLst>
                </a:gridCol>
                <a:gridCol w="1399717">
                  <a:extLst>
                    <a:ext uri="{9D8B030D-6E8A-4147-A177-3AD203B41FA5}">
                      <a16:colId xmlns:a16="http://schemas.microsoft.com/office/drawing/2014/main" val="2068760100"/>
                    </a:ext>
                  </a:extLst>
                </a:gridCol>
                <a:gridCol w="1498486">
                  <a:extLst>
                    <a:ext uri="{9D8B030D-6E8A-4147-A177-3AD203B41FA5}">
                      <a16:colId xmlns:a16="http://schemas.microsoft.com/office/drawing/2014/main" val="2358616954"/>
                    </a:ext>
                  </a:extLst>
                </a:gridCol>
                <a:gridCol w="1300947">
                  <a:extLst>
                    <a:ext uri="{9D8B030D-6E8A-4147-A177-3AD203B41FA5}">
                      <a16:colId xmlns:a16="http://schemas.microsoft.com/office/drawing/2014/main" val="696665100"/>
                    </a:ext>
                  </a:extLst>
                </a:gridCol>
                <a:gridCol w="1399717">
                  <a:extLst>
                    <a:ext uri="{9D8B030D-6E8A-4147-A177-3AD203B41FA5}">
                      <a16:colId xmlns:a16="http://schemas.microsoft.com/office/drawing/2014/main" val="3053331917"/>
                    </a:ext>
                  </a:extLst>
                </a:gridCol>
                <a:gridCol w="1591614">
                  <a:extLst>
                    <a:ext uri="{9D8B030D-6E8A-4147-A177-3AD203B41FA5}">
                      <a16:colId xmlns:a16="http://schemas.microsoft.com/office/drawing/2014/main" val="2455334525"/>
                    </a:ext>
                  </a:extLst>
                </a:gridCol>
              </a:tblGrid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설치 장비 구분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시작일</a:t>
                      </a:r>
                      <a:b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배터리 전압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(V)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완료일</a:t>
                      </a:r>
                      <a:b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배터리 전압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(V)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소모</a:t>
                      </a:r>
                      <a:b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배터리 전압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(V)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배터리 소모량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  <a:b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시작일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완료일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 / 1.8V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114609"/>
                  </a:ext>
                </a:extLst>
              </a:tr>
              <a:tr h="153706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LTE-GW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7.2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50%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981801"/>
                  </a:ext>
                </a:extLst>
              </a:tr>
              <a:tr h="153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6.3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1.8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100%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일 배터리 방전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9231"/>
                  </a:ext>
                </a:extLst>
              </a:tr>
              <a:tr h="153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6.3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1.8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100%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일 배터리 교체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(7V)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828191"/>
                  </a:ext>
                </a:extLst>
              </a:tr>
              <a:tr h="153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7.8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17%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일 배터리 교체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28152"/>
                  </a:ext>
                </a:extLst>
              </a:tr>
              <a:tr h="153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50%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042837"/>
                  </a:ext>
                </a:extLst>
              </a:tr>
              <a:tr h="153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56%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546791"/>
                  </a:ext>
                </a:extLst>
              </a:tr>
              <a:tr h="153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7.2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0.8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44%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898866"/>
                  </a:ext>
                </a:extLst>
              </a:tr>
              <a:tr h="219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평균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8.07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7.12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0.95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53%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797229"/>
                  </a:ext>
                </a:extLst>
              </a:tr>
              <a:tr h="2261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평균 </a:t>
                      </a:r>
                      <a:r>
                        <a:rPr lang="en-US" altLang="ko-KR" sz="10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8.05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7.15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0.90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50%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GW1, 4, 5 ,6 </a:t>
                      </a:r>
                      <a:r>
                        <a:rPr lang="ko-KR" altLang="en-US" sz="10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평균</a:t>
                      </a:r>
                      <a:r>
                        <a:rPr lang="en-US" altLang="ko-KR" sz="10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적용</a:t>
                      </a:r>
                      <a:endParaRPr lang="ko-KR" alt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71997"/>
                  </a:ext>
                </a:extLst>
              </a:tr>
            </a:tbl>
          </a:graphicData>
        </a:graphic>
      </p:graphicFrame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4260683468"/>
              </p:ext>
            </p:extLst>
          </p:nvPr>
        </p:nvGraphicFramePr>
        <p:xfrm>
          <a:off x="297614" y="4169327"/>
          <a:ext cx="9338365" cy="2467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97314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</a:t>
            </a:r>
            <a:r>
              <a:rPr lang="ko-KR" altLang="en-US" sz="2500" dirty="0" err="1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베터리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소모 차트 및 총 소모량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ko-KR" altLang="en-US" sz="1600" spc="-1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베터리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소모 차트 및 총 소모량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00180" y="1580263"/>
            <a:ext cx="45719" cy="2637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algn="ctr">
            <a:noFill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rgbClr val="283214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1820" y="1539527"/>
            <a:ext cx="333232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600" spc="-100">
                <a:gradFill flip="none" rotWithShape="1">
                  <a:gsLst>
                    <a:gs pos="92917">
                      <a:srgbClr val="033461">
                        <a:lumMod val="90000"/>
                        <a:lumOff val="10000"/>
                      </a:srgbClr>
                    </a:gs>
                    <a:gs pos="80833">
                      <a:srgbClr val="033461">
                        <a:lumMod val="90000"/>
                        <a:lumOff val="10000"/>
                      </a:srgb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fontAlgn="base"/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B-GW </a:t>
            </a:r>
            <a:r>
              <a:rPr lang="ko-KR" altLang="en-US" spc="-60" dirty="0" err="1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베터리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소모 차트 및 총 소모량</a:t>
            </a:r>
          </a:p>
        </p:txBody>
      </p:sp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3037109510"/>
              </p:ext>
            </p:extLst>
          </p:nvPr>
        </p:nvGraphicFramePr>
        <p:xfrm>
          <a:off x="448874" y="3044330"/>
          <a:ext cx="9187106" cy="2990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A36CF2E-F7A5-6B42-3947-51559A1D6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466979"/>
              </p:ext>
            </p:extLst>
          </p:nvPr>
        </p:nvGraphicFramePr>
        <p:xfrm>
          <a:off x="448874" y="1862356"/>
          <a:ext cx="9187106" cy="902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7793">
                  <a:extLst>
                    <a:ext uri="{9D8B030D-6E8A-4147-A177-3AD203B41FA5}">
                      <a16:colId xmlns:a16="http://schemas.microsoft.com/office/drawing/2014/main" val="1282564604"/>
                    </a:ext>
                  </a:extLst>
                </a:gridCol>
                <a:gridCol w="608717">
                  <a:extLst>
                    <a:ext uri="{9D8B030D-6E8A-4147-A177-3AD203B41FA5}">
                      <a16:colId xmlns:a16="http://schemas.microsoft.com/office/drawing/2014/main" val="3170094098"/>
                    </a:ext>
                  </a:extLst>
                </a:gridCol>
                <a:gridCol w="1397793">
                  <a:extLst>
                    <a:ext uri="{9D8B030D-6E8A-4147-A177-3AD203B41FA5}">
                      <a16:colId xmlns:a16="http://schemas.microsoft.com/office/drawing/2014/main" val="2068760100"/>
                    </a:ext>
                  </a:extLst>
                </a:gridCol>
                <a:gridCol w="1496425">
                  <a:extLst>
                    <a:ext uri="{9D8B030D-6E8A-4147-A177-3AD203B41FA5}">
                      <a16:colId xmlns:a16="http://schemas.microsoft.com/office/drawing/2014/main" val="2358616954"/>
                    </a:ext>
                  </a:extLst>
                </a:gridCol>
                <a:gridCol w="1299159">
                  <a:extLst>
                    <a:ext uri="{9D8B030D-6E8A-4147-A177-3AD203B41FA5}">
                      <a16:colId xmlns:a16="http://schemas.microsoft.com/office/drawing/2014/main" val="696665100"/>
                    </a:ext>
                  </a:extLst>
                </a:gridCol>
                <a:gridCol w="1397793">
                  <a:extLst>
                    <a:ext uri="{9D8B030D-6E8A-4147-A177-3AD203B41FA5}">
                      <a16:colId xmlns:a16="http://schemas.microsoft.com/office/drawing/2014/main" val="3053331917"/>
                    </a:ext>
                  </a:extLst>
                </a:gridCol>
                <a:gridCol w="1589426">
                  <a:extLst>
                    <a:ext uri="{9D8B030D-6E8A-4147-A177-3AD203B41FA5}">
                      <a16:colId xmlns:a16="http://schemas.microsoft.com/office/drawing/2014/main" val="2455334525"/>
                    </a:ext>
                  </a:extLst>
                </a:gridCol>
              </a:tblGrid>
              <a:tr h="3765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설치 장비 구분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시작일</a:t>
                      </a:r>
                      <a:b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배터리 전압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(V)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완료일</a:t>
                      </a:r>
                      <a:b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배터리 전압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(V)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소모</a:t>
                      </a:r>
                      <a:b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배터리 전압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(V)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배터리 소모량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  <a:b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시작일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완료일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 / 1.8V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114609"/>
                  </a:ext>
                </a:extLst>
              </a:tr>
              <a:tr h="25757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B-GW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0.2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11%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28442"/>
                  </a:ext>
                </a:extLst>
              </a:tr>
              <a:tr h="2687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8.2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일 추가 설치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03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061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EF5D769-374C-4A7D-8389-2E84DECE0A81}"/>
              </a:ext>
            </a:extLst>
          </p:cNvPr>
          <p:cNvGrpSpPr/>
          <p:nvPr/>
        </p:nvGrpSpPr>
        <p:grpSpPr>
          <a:xfrm>
            <a:off x="2562592" y="0"/>
            <a:ext cx="7338646" cy="6858000"/>
            <a:chOff x="5791200" y="0"/>
            <a:chExt cx="6400800" cy="6858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7278EEFE-AF8A-409A-8D07-7EC1ED4B325C}"/>
                </a:ext>
              </a:extLst>
            </p:cNvPr>
            <p:cNvSpPr/>
            <p:nvPr/>
          </p:nvSpPr>
          <p:spPr>
            <a:xfrm>
              <a:off x="5791200" y="0"/>
              <a:ext cx="4284133" cy="685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CEACBD1-9CDE-4B96-8EC4-2621004DCCB6}"/>
                </a:ext>
              </a:extLst>
            </p:cNvPr>
            <p:cNvSpPr/>
            <p:nvPr/>
          </p:nvSpPr>
          <p:spPr>
            <a:xfrm>
              <a:off x="7958667" y="0"/>
              <a:ext cx="423333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02333A-E06F-49C6-82BC-222A5F2873EA}"/>
              </a:ext>
            </a:extLst>
          </p:cNvPr>
          <p:cNvSpPr/>
          <p:nvPr/>
        </p:nvSpPr>
        <p:spPr>
          <a:xfrm>
            <a:off x="-1" y="2604219"/>
            <a:ext cx="7977163" cy="164956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Rectangle 134" descr="5"/>
          <p:cNvSpPr>
            <a:spLocks noChangeArrowheads="1"/>
          </p:cNvSpPr>
          <p:nvPr/>
        </p:nvSpPr>
        <p:spPr bwMode="auto">
          <a:xfrm>
            <a:off x="1793737" y="2784272"/>
            <a:ext cx="5473838" cy="42197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34361" tIns="34361" rIns="34361" bIns="34361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defTabSz="873125" fontAlgn="ctr" latinLnBrk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pitchFamily="2" charset="2"/>
              <a:buNone/>
            </a:pPr>
            <a:r>
              <a:rPr kumimoji="1"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LTE-GW, BGW, BTS-5, BTS-1 </a:t>
            </a:r>
            <a:r>
              <a:rPr kumimoji="1"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설정 </a:t>
            </a:r>
            <a:r>
              <a:rPr kumimoji="1" lang="ko-KR" altLang="en-US" sz="4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메뉴얼</a:t>
            </a:r>
            <a:endParaRPr kumimoji="1" lang="ko-KR" altLang="en-US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Rectangle 134" descr="5"/>
          <p:cNvSpPr>
            <a:spLocks noChangeArrowheads="1"/>
          </p:cNvSpPr>
          <p:nvPr/>
        </p:nvSpPr>
        <p:spPr bwMode="auto">
          <a:xfrm>
            <a:off x="773111" y="2784272"/>
            <a:ext cx="1046471" cy="42197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34361" tIns="34361" rIns="34361" bIns="34361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 defTabSz="873125" font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80000"/>
            </a:pPr>
            <a:r>
              <a:rPr kumimoji="1"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Ⅲ.</a:t>
            </a:r>
            <a:endParaRPr kumimoji="1"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8310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 LTE-GW, BGW, BTS-5, BTS-1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설정 </a:t>
            </a:r>
            <a:r>
              <a:rPr lang="ko-KR" altLang="en-US" sz="2500" dirty="0" err="1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메뉴얼</a:t>
            </a: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0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LTE-GW (LTE Gateway) 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 </a:t>
            </a:r>
            <a:r>
              <a:rPr lang="ko-KR" altLang="en-US" sz="1600" spc="-1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메뉴얼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950A95-2540-F573-74AE-E511B2DE30B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426" y="1287038"/>
            <a:ext cx="3537964" cy="512449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6C2C49-C83C-8F60-993B-7DA1392F3563}"/>
              </a:ext>
            </a:extLst>
          </p:cNvPr>
          <p:cNvSpPr txBox="1"/>
          <p:nvPr/>
        </p:nvSpPr>
        <p:spPr>
          <a:xfrm>
            <a:off x="4016896" y="1344188"/>
            <a:ext cx="5679947" cy="1173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설정 방법 설명</a:t>
            </a:r>
            <a:endParaRPr lang="en-US" altLang="ko-KR" sz="12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휴먼모음T" pitchFamily="18" charset="-127"/>
              <a:ea typeface="휴먼모음T" pitchFamily="18" charset="-127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현재 </a:t>
            </a:r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1</a:t>
            </a: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분 주기 </a:t>
            </a:r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Wake-up , </a:t>
            </a: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약 </a:t>
            </a:r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25</a:t>
            </a: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초 망 접속</a:t>
            </a:r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, 10</a:t>
            </a: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초</a:t>
            </a:r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 </a:t>
            </a: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서버 접속</a:t>
            </a:r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, </a:t>
            </a: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약 </a:t>
            </a:r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25</a:t>
            </a: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초 슬립 기본 세팅</a:t>
            </a:r>
            <a:endParaRPr lang="en-US" altLang="ko-KR" sz="12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휴먼모음T" pitchFamily="18" charset="-127"/>
              <a:ea typeface="휴먼모음T" pitchFamily="18" charset="-127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설정 변경 </a:t>
            </a:r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: </a:t>
            </a: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서버 연동으로 설정 변경 </a:t>
            </a:r>
            <a:endParaRPr lang="en-US" altLang="ko-KR" sz="12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휴먼모음T" pitchFamily="18" charset="-127"/>
              <a:ea typeface="휴먼모음T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320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 LTE-GW, BGW, BTS-5, BTS-1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설정 </a:t>
            </a:r>
            <a:r>
              <a:rPr lang="ko-KR" altLang="en-US" sz="2500" dirty="0" err="1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메뉴얼</a:t>
            </a: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BGW (Bridge Gateway) 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 </a:t>
            </a:r>
            <a:r>
              <a:rPr lang="ko-KR" altLang="en-US" sz="1600" spc="-1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메뉴얼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563859-8284-CF43-5284-CCEE31E94D1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722" y="1333500"/>
            <a:ext cx="3646119" cy="506851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C413E4-BBDE-7AC9-7E9E-181D8A038A0C}"/>
              </a:ext>
            </a:extLst>
          </p:cNvPr>
          <p:cNvSpPr txBox="1"/>
          <p:nvPr/>
        </p:nvSpPr>
        <p:spPr>
          <a:xfrm>
            <a:off x="4016896" y="1348380"/>
            <a:ext cx="5679947" cy="619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설정 방법 설명</a:t>
            </a:r>
            <a:endParaRPr lang="en-US" altLang="ko-KR" sz="12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휴먼모음T" pitchFamily="18" charset="-127"/>
              <a:ea typeface="휴먼모음T" pitchFamily="18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안드로이드 전용 </a:t>
            </a:r>
            <a:r>
              <a:rPr lang="en-US" altLang="ko-KR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App </a:t>
            </a: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연동</a:t>
            </a:r>
            <a:endParaRPr lang="en-US" altLang="ko-KR" sz="12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휴먼모음T" pitchFamily="18" charset="-127"/>
              <a:ea typeface="휴먼모음T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320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6315477" cy="473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 최종 결과 분석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BED13ED-4751-A19C-6CB9-B21F43998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90470"/>
              </p:ext>
            </p:extLst>
          </p:nvPr>
        </p:nvGraphicFramePr>
        <p:xfrm>
          <a:off x="251670" y="880844"/>
          <a:ext cx="9362115" cy="53521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2471">
                  <a:extLst>
                    <a:ext uri="{9D8B030D-6E8A-4147-A177-3AD203B41FA5}">
                      <a16:colId xmlns:a16="http://schemas.microsoft.com/office/drawing/2014/main" val="1282564604"/>
                    </a:ext>
                  </a:extLst>
                </a:gridCol>
                <a:gridCol w="480109">
                  <a:extLst>
                    <a:ext uri="{9D8B030D-6E8A-4147-A177-3AD203B41FA5}">
                      <a16:colId xmlns:a16="http://schemas.microsoft.com/office/drawing/2014/main" val="3170094098"/>
                    </a:ext>
                  </a:extLst>
                </a:gridCol>
                <a:gridCol w="1013563">
                  <a:extLst>
                    <a:ext uri="{9D8B030D-6E8A-4147-A177-3AD203B41FA5}">
                      <a16:colId xmlns:a16="http://schemas.microsoft.com/office/drawing/2014/main" val="745577392"/>
                    </a:ext>
                  </a:extLst>
                </a:gridCol>
                <a:gridCol w="1102471">
                  <a:extLst>
                    <a:ext uri="{9D8B030D-6E8A-4147-A177-3AD203B41FA5}">
                      <a16:colId xmlns:a16="http://schemas.microsoft.com/office/drawing/2014/main" val="3610895640"/>
                    </a:ext>
                  </a:extLst>
                </a:gridCol>
                <a:gridCol w="1102471">
                  <a:extLst>
                    <a:ext uri="{9D8B030D-6E8A-4147-A177-3AD203B41FA5}">
                      <a16:colId xmlns:a16="http://schemas.microsoft.com/office/drawing/2014/main" val="2068760100"/>
                    </a:ext>
                  </a:extLst>
                </a:gridCol>
                <a:gridCol w="1180265">
                  <a:extLst>
                    <a:ext uri="{9D8B030D-6E8A-4147-A177-3AD203B41FA5}">
                      <a16:colId xmlns:a16="http://schemas.microsoft.com/office/drawing/2014/main" val="2358616954"/>
                    </a:ext>
                  </a:extLst>
                </a:gridCol>
                <a:gridCol w="1024677">
                  <a:extLst>
                    <a:ext uri="{9D8B030D-6E8A-4147-A177-3AD203B41FA5}">
                      <a16:colId xmlns:a16="http://schemas.microsoft.com/office/drawing/2014/main" val="696665100"/>
                    </a:ext>
                  </a:extLst>
                </a:gridCol>
                <a:gridCol w="1102471">
                  <a:extLst>
                    <a:ext uri="{9D8B030D-6E8A-4147-A177-3AD203B41FA5}">
                      <a16:colId xmlns:a16="http://schemas.microsoft.com/office/drawing/2014/main" val="3053331917"/>
                    </a:ext>
                  </a:extLst>
                </a:gridCol>
                <a:gridCol w="1253617">
                  <a:extLst>
                    <a:ext uri="{9D8B030D-6E8A-4147-A177-3AD203B41FA5}">
                      <a16:colId xmlns:a16="http://schemas.microsoft.com/office/drawing/2014/main" val="2455334525"/>
                    </a:ext>
                  </a:extLst>
                </a:gridCol>
              </a:tblGrid>
              <a:tr h="4169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장비명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+mn-ea"/>
                          <a:ea typeface="+mn-ea"/>
                        </a:rPr>
                        <a:t>수신율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  <a:b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설계 수량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: 49,980)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Loss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율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  <a:b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설계 수량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: 49,980)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시작일</a:t>
                      </a:r>
                      <a:b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배터리 전압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(V)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완료일</a:t>
                      </a:r>
                      <a:b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배터리 전압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(V)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소모</a:t>
                      </a:r>
                      <a:b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배터리 전압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(V)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배터리 소모량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  <a:b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시작일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완료일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) / 1.8V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114609"/>
                  </a:ext>
                </a:extLst>
              </a:tr>
              <a:tr h="145286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BTS1</a:t>
                      </a:r>
                      <a:b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종 가스 센서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95.63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4.37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8.2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0.1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6%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261007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79.71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20.29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0.1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6%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394163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97.75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2.25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0.1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6%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GW-2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배터리 교체 적용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059867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95.54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4.46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8.4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8.2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11%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16504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98.94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1.06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11%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459291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95.86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4.14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8.2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0.1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6%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39376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96.81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3.19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8.3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11%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489280"/>
                  </a:ext>
                </a:extLst>
              </a:tr>
              <a:tr h="142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평균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93.75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6.25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8.27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8.12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0.15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66714"/>
                  </a:ext>
                </a:extLst>
              </a:tr>
              <a:tr h="142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평균 </a:t>
                      </a:r>
                      <a:r>
                        <a:rPr lang="en-US" altLang="ko-KR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96.72 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3.28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GW-2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배터리 교체 적용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377918"/>
                  </a:ext>
                </a:extLst>
              </a:tr>
              <a:tr h="145286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BTS5</a:t>
                      </a:r>
                      <a:b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종 가스 센서</a:t>
                      </a:r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92.66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7.34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7.2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56%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039787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80.45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19.55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7.3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56%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221757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98.70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1.30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7.3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56%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GW-2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배터리 교체 적용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71481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70.98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29.02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8.3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7.2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1.1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61%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548254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73.76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26.24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8.3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7.2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1.1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61%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895831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80.49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19.51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0%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배터리 정보 오류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평균제외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374592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59.36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40.64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7.6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28%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740480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95.81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4.19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8.3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7.2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1.1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61%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087790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80.38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19.62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8.2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7.2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56%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42775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98.49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1.51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7.2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56%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GW-2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배터리 교체 적용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242630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95.27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4.73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6.9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1.4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78%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+mn-ea"/>
                          <a:ea typeface="+mn-ea"/>
                        </a:rPr>
                        <a:t>CO 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알람 발생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865160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97.46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2.54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7.2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56%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246326"/>
                  </a:ext>
                </a:extLst>
              </a:tr>
              <a:tr h="142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평균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82.66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17.34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8.25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7.24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1.01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56%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783153"/>
                  </a:ext>
                </a:extLst>
              </a:tr>
              <a:tr h="142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평균 </a:t>
                      </a:r>
                      <a:r>
                        <a:rPr lang="en-US" altLang="ko-KR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85.73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14.27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GW-2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배터리 교체 적용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895922"/>
                  </a:ext>
                </a:extLst>
              </a:tr>
              <a:tr h="145286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LTE-GW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95.63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4.37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7.2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0.9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50%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981801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80.49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19.51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6.3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1.8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100%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일 배터리 방전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9231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98.76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1.24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6.3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1.8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100%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GW-2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배터리 교체 적용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828191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95.54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4.46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7.8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0.3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17%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일 배터리 교체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28152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99.07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0.93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7.1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0.9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50%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042837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97.14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2.86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7.1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56%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546791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99.60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0.40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7.2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0.8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44%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898866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평균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94.58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5.42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8.07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7.12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0.95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53%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797229"/>
                  </a:ext>
                </a:extLst>
              </a:tr>
              <a:tr h="145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평균 </a:t>
                      </a:r>
                      <a:r>
                        <a:rPr lang="en-US" altLang="ko-KR" sz="8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97.58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2.42 </a:t>
                      </a:r>
                      <a:endParaRPr lang="en-US" altLang="ko-KR" sz="9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8.05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7.15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0.90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50%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배터리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: 1, 4, 5 ,6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만 적용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71997"/>
                  </a:ext>
                </a:extLst>
              </a:tr>
              <a:tr h="14528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B-GW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55.10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44.90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0.2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11%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28442"/>
                  </a:ext>
                </a:extLst>
              </a:tr>
              <a:tr h="1516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91.64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8.36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8.2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ea"/>
                          <a:ea typeface="+mn-ea"/>
                        </a:rPr>
                        <a:t>0%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일 추가 설치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031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258994F-184E-F826-15C4-1C59D211EE96}"/>
              </a:ext>
            </a:extLst>
          </p:cNvPr>
          <p:cNvSpPr txBox="1"/>
          <p:nvPr/>
        </p:nvSpPr>
        <p:spPr>
          <a:xfrm>
            <a:off x="234891" y="6233020"/>
            <a:ext cx="27286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* </a:t>
            </a:r>
            <a:r>
              <a:rPr lang="ko-KR" altLang="en-US" sz="1000" dirty="0">
                <a:solidFill>
                  <a:srgbClr val="FF0000"/>
                </a:solidFill>
              </a:rPr>
              <a:t>평균 </a:t>
            </a:r>
            <a:r>
              <a:rPr lang="en-US" altLang="ko-KR" sz="1000" dirty="0">
                <a:solidFill>
                  <a:srgbClr val="FF0000"/>
                </a:solidFill>
              </a:rPr>
              <a:t>2 : LTE-GW</a:t>
            </a:r>
            <a:r>
              <a:rPr lang="ko-KR" altLang="en-US" sz="1000" dirty="0">
                <a:solidFill>
                  <a:srgbClr val="FF0000"/>
                </a:solidFill>
              </a:rPr>
              <a:t> </a:t>
            </a:r>
            <a:r>
              <a:rPr lang="en-US" altLang="ko-KR" sz="1000" dirty="0">
                <a:solidFill>
                  <a:srgbClr val="FF0000"/>
                </a:solidFill>
              </a:rPr>
              <a:t>2</a:t>
            </a:r>
            <a:r>
              <a:rPr lang="ko-KR" altLang="en-US" sz="1000" dirty="0">
                <a:solidFill>
                  <a:srgbClr val="FF0000"/>
                </a:solidFill>
              </a:rPr>
              <a:t> 배터리 교체 일수 적용 </a:t>
            </a:r>
          </a:p>
        </p:txBody>
      </p:sp>
    </p:spTree>
    <p:extLst>
      <p:ext uri="{BB962C8B-B14F-4D97-AF65-F5344CB8AC3E}">
        <p14:creationId xmlns:p14="http://schemas.microsoft.com/office/powerpoint/2010/main" val="2756023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 LTE-GW, BGW, BTS-5, BTS-1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설정 </a:t>
            </a:r>
            <a:r>
              <a:rPr lang="ko-KR" altLang="en-US" sz="2500" dirty="0" err="1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메뉴얼</a:t>
            </a: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BTS-5 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 </a:t>
            </a:r>
            <a:r>
              <a:rPr lang="ko-KR" altLang="en-US" sz="1600" spc="-1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메뉴얼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04CA08-0AE8-B5D0-06E4-F62B5A2B905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779" y="1262655"/>
            <a:ext cx="3428989" cy="51359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81CCB4-DE65-97B7-12FB-27F3FFF41DA5}"/>
              </a:ext>
            </a:extLst>
          </p:cNvPr>
          <p:cNvSpPr txBox="1"/>
          <p:nvPr/>
        </p:nvSpPr>
        <p:spPr>
          <a:xfrm>
            <a:off x="3944888" y="1348380"/>
            <a:ext cx="5679947" cy="342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설정 방법 설명</a:t>
            </a:r>
            <a:endParaRPr lang="en-US" altLang="ko-KR" sz="12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휴먼모음T" pitchFamily="18" charset="-127"/>
              <a:ea typeface="휴먼모음T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320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 LTE-GW, BGW, BTS-5, BTS-1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설정 </a:t>
            </a:r>
            <a:r>
              <a:rPr lang="ko-KR" altLang="en-US" sz="2500" dirty="0" err="1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메뉴얼</a:t>
            </a: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BTS-1 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 </a:t>
            </a:r>
            <a:r>
              <a:rPr lang="ko-KR" altLang="en-US" sz="1600" spc="-1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메뉴얼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04CA08-0AE8-B5D0-06E4-F62B5A2B905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779" y="1262655"/>
            <a:ext cx="3428989" cy="51359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81CCB4-DE65-97B7-12FB-27F3FFF41DA5}"/>
              </a:ext>
            </a:extLst>
          </p:cNvPr>
          <p:cNvSpPr txBox="1"/>
          <p:nvPr/>
        </p:nvSpPr>
        <p:spPr>
          <a:xfrm>
            <a:off x="3944888" y="1348380"/>
            <a:ext cx="5679947" cy="342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휴먼모음T" pitchFamily="18" charset="-127"/>
                <a:ea typeface="휴먼모음T" pitchFamily="18" charset="-127"/>
                <a:cs typeface="Arial" panose="020B0604020202020204" pitchFamily="34" charset="0"/>
              </a:rPr>
              <a:t>설정 방법 설명</a:t>
            </a:r>
            <a:endParaRPr lang="en-US" altLang="ko-KR" sz="1200" spc="-30" dirty="0">
              <a:ln>
                <a:solidFill>
                  <a:schemeClr val="accent1">
                    <a:alpha val="0"/>
                  </a:schemeClr>
                </a:solidFill>
              </a:ln>
              <a:latin typeface="휴먼모음T" pitchFamily="18" charset="-127"/>
              <a:ea typeface="휴먼모음T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112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1297" y="2326483"/>
            <a:ext cx="9158645" cy="1102519"/>
          </a:xfrm>
        </p:spPr>
        <p:txBody>
          <a:bodyPr rtlCol="0"/>
          <a:lstStyle/>
          <a:p>
            <a:pPr rtl="0"/>
            <a:r>
              <a:rPr lang="ko-KR" altLang="en-US"/>
              <a:t>단말기 설정 데이터 </a:t>
            </a:r>
            <a:r>
              <a:rPr lang="ko-KR" altLang="en-US" dirty="0"/>
              <a:t>수정 </a:t>
            </a:r>
            <a:r>
              <a:rPr lang="ko-KR" altLang="en-US" dirty="0" err="1"/>
              <a:t>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34602" y="4543124"/>
            <a:ext cx="382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 LTE-GW, BGW </a:t>
            </a:r>
            <a:r>
              <a:rPr lang="ko-KR" altLang="en-US" dirty="0">
                <a:solidFill>
                  <a:srgbClr val="FF0000"/>
                </a:solidFill>
              </a:rPr>
              <a:t>설정은 내용 없음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41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182" y="1092089"/>
            <a:ext cx="8911114" cy="800100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9426" y="1892190"/>
            <a:ext cx="7644024" cy="2657399"/>
          </a:xfrm>
        </p:spPr>
        <p:txBody>
          <a:bodyPr>
            <a:normAutofit lnSpcReduction="10000"/>
          </a:bodyPr>
          <a:lstStyle/>
          <a:p>
            <a:pPr marL="468059" indent="-385763">
              <a:buAutoNum type="arabicPeriod"/>
            </a:pPr>
            <a:r>
              <a:rPr lang="ko-KR" altLang="en-US" sz="1800" dirty="0">
                <a:latin typeface="+mj-ea"/>
                <a:ea typeface="+mj-ea"/>
              </a:rPr>
              <a:t>메인 실행 화면</a:t>
            </a:r>
            <a:endParaRPr lang="en-US" altLang="ko-KR" sz="1800" dirty="0"/>
          </a:p>
          <a:p>
            <a:pPr marL="468059" indent="-385763">
              <a:buAutoNum type="arabicPeriod"/>
            </a:pPr>
            <a:r>
              <a:rPr lang="ko-KR" altLang="en-US" sz="1800" dirty="0">
                <a:latin typeface="+mj-ea"/>
                <a:ea typeface="+mj-ea"/>
              </a:rPr>
              <a:t>해당 단말기 수신 값 자세히 보기</a:t>
            </a:r>
            <a:endParaRPr lang="en-US" altLang="ko-KR" sz="1800" dirty="0">
              <a:latin typeface="+mj-ea"/>
              <a:ea typeface="+mj-ea"/>
            </a:endParaRPr>
          </a:p>
          <a:p>
            <a:pPr marL="468059" indent="-385763">
              <a:buAutoNum type="arabicPeriod"/>
            </a:pPr>
            <a:r>
              <a:rPr lang="ko-KR" altLang="en-US" sz="1800" dirty="0">
                <a:latin typeface="+mj-ea"/>
                <a:ea typeface="+mj-ea"/>
              </a:rPr>
              <a:t>리스트 경고표시</a:t>
            </a:r>
            <a:endParaRPr lang="en-US" altLang="ko-KR" sz="1800" dirty="0">
              <a:latin typeface="+mj-ea"/>
              <a:ea typeface="+mj-ea"/>
            </a:endParaRPr>
          </a:p>
          <a:p>
            <a:pPr marL="468059" indent="-385763">
              <a:buAutoNum type="arabicPeriod"/>
            </a:pPr>
            <a:r>
              <a:rPr lang="ko-KR" altLang="en-US" sz="1800" dirty="0"/>
              <a:t>단말기 </a:t>
            </a:r>
            <a:r>
              <a:rPr lang="ko-KR" altLang="en-US" sz="1800" dirty="0" err="1"/>
              <a:t>파라미터</a:t>
            </a:r>
            <a:r>
              <a:rPr lang="ko-KR" altLang="en-US" sz="1800" dirty="0"/>
              <a:t> 설정 변경 화면 이동</a:t>
            </a:r>
            <a:endParaRPr lang="en-US" altLang="ko-KR" sz="1800" dirty="0"/>
          </a:p>
          <a:p>
            <a:pPr marL="468059" indent="-385763">
              <a:buAutoNum type="arabicPeriod"/>
            </a:pPr>
            <a:r>
              <a:rPr lang="ko-KR" altLang="en-US" sz="1800" dirty="0"/>
              <a:t>기기 </a:t>
            </a:r>
            <a:r>
              <a:rPr lang="ko-KR" altLang="en-US" sz="1800" dirty="0" err="1"/>
              <a:t>파라미터</a:t>
            </a:r>
            <a:r>
              <a:rPr lang="ko-KR" altLang="en-US" sz="1800" dirty="0"/>
              <a:t> 설정 변경 화면 </a:t>
            </a:r>
            <a:r>
              <a:rPr lang="en-US" altLang="ko-KR" sz="1800" dirty="0"/>
              <a:t>– </a:t>
            </a:r>
            <a:r>
              <a:rPr lang="ko-KR" altLang="en-US" sz="1800" dirty="0"/>
              <a:t>화면 이동</a:t>
            </a:r>
            <a:endParaRPr lang="en-US" altLang="ko-KR" sz="1800" dirty="0"/>
          </a:p>
          <a:p>
            <a:pPr marL="468059" indent="-385763">
              <a:buAutoNum type="arabicPeriod"/>
            </a:pPr>
            <a:r>
              <a:rPr lang="ko-KR" altLang="en-US" sz="1800" dirty="0"/>
              <a:t>기기 </a:t>
            </a:r>
            <a:r>
              <a:rPr lang="ko-KR" altLang="en-US" sz="1800" dirty="0" err="1"/>
              <a:t>파라미터</a:t>
            </a:r>
            <a:r>
              <a:rPr lang="ko-KR" altLang="en-US" sz="1800" dirty="0"/>
              <a:t> 설정 변경 화면</a:t>
            </a:r>
            <a:r>
              <a:rPr lang="en-US" altLang="ko-KR" sz="1800" dirty="0"/>
              <a:t> – </a:t>
            </a:r>
            <a:r>
              <a:rPr lang="ko-KR" altLang="en-US" sz="1800" dirty="0"/>
              <a:t>변경 완료</a:t>
            </a:r>
            <a:endParaRPr lang="en-US" altLang="ko-KR" sz="1800" dirty="0"/>
          </a:p>
          <a:p>
            <a:pPr marL="468059" indent="-385763">
              <a:buAutoNum type="arabicPeriod"/>
            </a:pPr>
            <a:r>
              <a:rPr lang="ko-KR" altLang="en-US" sz="1800" dirty="0" err="1"/>
              <a:t>앱</a:t>
            </a:r>
            <a:r>
              <a:rPr lang="ko-KR" altLang="en-US" sz="1800" dirty="0"/>
              <a:t> 백그라운드 실행</a:t>
            </a:r>
            <a:endParaRPr lang="en-US" altLang="ko-KR" sz="1800" dirty="0"/>
          </a:p>
          <a:p>
            <a:pPr marL="468059" indent="-385763">
              <a:buAutoNum type="arabicPeriod"/>
            </a:pPr>
            <a:r>
              <a:rPr lang="ko-KR" altLang="en-US" sz="1800" dirty="0" err="1"/>
              <a:t>앱을</a:t>
            </a:r>
            <a:r>
              <a:rPr lang="ko-KR" altLang="en-US" sz="1800" dirty="0"/>
              <a:t> 종료하는 방법</a:t>
            </a:r>
            <a:endParaRPr lang="en-US" altLang="ko-KR" sz="1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135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3000FDE6-DAEC-0ED1-60D9-88CFA1A2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2" y="265066"/>
            <a:ext cx="8911114" cy="800100"/>
          </a:xfrm>
        </p:spPr>
        <p:txBody>
          <a:bodyPr rtlCol="0">
            <a:normAutofit/>
          </a:bodyPr>
          <a:lstStyle/>
          <a:p>
            <a:r>
              <a:rPr lang="en-US" altLang="ko-KR" sz="2100" dirty="0"/>
              <a:t>1. BTS Scan App </a:t>
            </a:r>
            <a:r>
              <a:rPr lang="ko-KR" altLang="en-US" sz="2100" dirty="0"/>
              <a:t>다운 및 설치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35EF485-5F95-CD7E-6A6E-F6DA7CA1E1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07" y="1242206"/>
            <a:ext cx="2465967" cy="50608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319041-9D43-B0E6-808F-FA02BD064D8B}"/>
              </a:ext>
            </a:extLst>
          </p:cNvPr>
          <p:cNvSpPr txBox="1"/>
          <p:nvPr/>
        </p:nvSpPr>
        <p:spPr>
          <a:xfrm>
            <a:off x="4572000" y="1242205"/>
            <a:ext cx="3277837" cy="995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50" dirty="0"/>
              <a:t>주소</a:t>
            </a:r>
            <a:r>
              <a:rPr lang="en-US" altLang="ko-KR" sz="1350" dirty="0"/>
              <a:t>: </a:t>
            </a:r>
            <a:r>
              <a:rPr lang="en-US" altLang="ko-KR" sz="1350" dirty="0">
                <a:hlinkClick r:id="rId3"/>
              </a:rPr>
              <a:t>http://lora.nineone.com/app.asp</a:t>
            </a:r>
            <a:endParaRPr lang="en-US" altLang="ko-KR" sz="1350" dirty="0"/>
          </a:p>
          <a:p>
            <a:pPr>
              <a:lnSpc>
                <a:spcPct val="150000"/>
              </a:lnSpc>
            </a:pPr>
            <a:r>
              <a:rPr lang="en-US" altLang="ko-KR" sz="1350" dirty="0"/>
              <a:t>ID : smart</a:t>
            </a:r>
          </a:p>
          <a:p>
            <a:pPr>
              <a:lnSpc>
                <a:spcPct val="150000"/>
              </a:lnSpc>
            </a:pPr>
            <a:r>
              <a:rPr lang="ko-KR" altLang="en-US" sz="1350" dirty="0"/>
              <a:t>비밀번호 </a:t>
            </a:r>
            <a:r>
              <a:rPr lang="en-US" altLang="ko-KR" sz="1350" dirty="0"/>
              <a:t>: 0799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7556C1-63FE-305C-706F-85B27993B0D4}"/>
              </a:ext>
            </a:extLst>
          </p:cNvPr>
          <p:cNvSpPr txBox="1"/>
          <p:nvPr/>
        </p:nvSpPr>
        <p:spPr>
          <a:xfrm>
            <a:off x="4555222" y="2374085"/>
            <a:ext cx="1846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* ID</a:t>
            </a:r>
            <a:r>
              <a:rPr lang="ko-KR" altLang="en-US" sz="1400" dirty="0">
                <a:solidFill>
                  <a:srgbClr val="FF0000"/>
                </a:solidFill>
              </a:rPr>
              <a:t> 는 소문자만 인식</a:t>
            </a:r>
          </a:p>
        </p:txBody>
      </p:sp>
    </p:spTree>
    <p:extLst>
      <p:ext uri="{BB962C8B-B14F-4D97-AF65-F5344CB8AC3E}">
        <p14:creationId xmlns:p14="http://schemas.microsoft.com/office/powerpoint/2010/main" val="223433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3000FDE6-DAEC-0ED1-60D9-88CFA1A2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2" y="265066"/>
            <a:ext cx="8911114" cy="800100"/>
          </a:xfrm>
        </p:spPr>
        <p:txBody>
          <a:bodyPr rtlCol="0">
            <a:normAutofit/>
          </a:bodyPr>
          <a:lstStyle/>
          <a:p>
            <a:r>
              <a:rPr lang="en-US" altLang="ko-KR" sz="2100" dirty="0"/>
              <a:t>1. BTS Scan App </a:t>
            </a:r>
            <a:r>
              <a:rPr lang="ko-KR" altLang="en-US" sz="2100" dirty="0"/>
              <a:t>다운 및 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27DA66-B9BB-B7E9-C806-AA16160FA6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467" y="1242205"/>
            <a:ext cx="2249962" cy="46175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D1654B-7247-7B24-9BB1-CC2E847554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4" y="1242206"/>
            <a:ext cx="2249963" cy="461752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F3D9B94-CEEB-7D6D-D896-01A5BEED0B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578" y="1257301"/>
            <a:ext cx="2249961" cy="4617526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CB9189-BFC6-FEC7-5829-C4946D5BC2CE}"/>
              </a:ext>
            </a:extLst>
          </p:cNvPr>
          <p:cNvCxnSpPr/>
          <p:nvPr/>
        </p:nvCxnSpPr>
        <p:spPr>
          <a:xfrm>
            <a:off x="2615421" y="3429000"/>
            <a:ext cx="635174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F90E785-B372-1AB1-50F4-4DBB23E589A6}"/>
              </a:ext>
            </a:extLst>
          </p:cNvPr>
          <p:cNvCxnSpPr/>
          <p:nvPr/>
        </p:nvCxnSpPr>
        <p:spPr>
          <a:xfrm>
            <a:off x="5778835" y="3413185"/>
            <a:ext cx="635174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0E81E4-05ED-92C0-E18C-BE46E0E935BE}"/>
              </a:ext>
            </a:extLst>
          </p:cNvPr>
          <p:cNvSpPr/>
          <p:nvPr/>
        </p:nvSpPr>
        <p:spPr>
          <a:xfrm>
            <a:off x="650379" y="2130725"/>
            <a:ext cx="1536342" cy="4658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EEA9B4-68F6-923D-EC53-69D01BEA34BF}"/>
              </a:ext>
            </a:extLst>
          </p:cNvPr>
          <p:cNvSpPr/>
          <p:nvPr/>
        </p:nvSpPr>
        <p:spPr>
          <a:xfrm>
            <a:off x="6559415" y="3267524"/>
            <a:ext cx="2181123" cy="4658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50F73A-2595-2976-4608-10F592FF6AFE}"/>
              </a:ext>
            </a:extLst>
          </p:cNvPr>
          <p:cNvSpPr txBox="1"/>
          <p:nvPr/>
        </p:nvSpPr>
        <p:spPr>
          <a:xfrm>
            <a:off x="354951" y="6072996"/>
            <a:ext cx="217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BTS</a:t>
            </a:r>
            <a:r>
              <a:rPr lang="ko-KR" altLang="en-US" sz="1000" dirty="0"/>
              <a:t> </a:t>
            </a:r>
            <a:r>
              <a:rPr lang="en-US" altLang="ko-KR" sz="1000" dirty="0"/>
              <a:t>Scan</a:t>
            </a:r>
            <a:r>
              <a:rPr lang="ko-KR" altLang="en-US" sz="1000" dirty="0"/>
              <a:t> </a:t>
            </a:r>
            <a:r>
              <a:rPr lang="en-US" altLang="ko-KR" sz="1000" dirty="0"/>
              <a:t>App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선택시</a:t>
            </a:r>
            <a:r>
              <a:rPr lang="ko-KR" altLang="en-US" sz="1000" dirty="0"/>
              <a:t> 다운 로드 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2D2129-3C3A-936E-7E38-2AB345DDF950}"/>
              </a:ext>
            </a:extLst>
          </p:cNvPr>
          <p:cNvSpPr txBox="1"/>
          <p:nvPr/>
        </p:nvSpPr>
        <p:spPr>
          <a:xfrm>
            <a:off x="6414009" y="6066962"/>
            <a:ext cx="217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다운로드 완료 후 </a:t>
            </a:r>
            <a:r>
              <a:rPr lang="ko-KR" altLang="en-US" sz="1000" dirty="0" err="1"/>
              <a:t>노티바</a:t>
            </a:r>
            <a:r>
              <a:rPr lang="ko-KR" altLang="en-US" sz="1000" dirty="0"/>
              <a:t> 에서 다운 받은 </a:t>
            </a:r>
            <a:r>
              <a:rPr lang="en-US" altLang="ko-KR" sz="1000" dirty="0"/>
              <a:t>App </a:t>
            </a:r>
            <a:r>
              <a:rPr lang="ko-KR" altLang="en-US" sz="10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87041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3000FDE6-DAEC-0ED1-60D9-88CFA1A2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2" y="265066"/>
            <a:ext cx="8911114" cy="800100"/>
          </a:xfrm>
        </p:spPr>
        <p:txBody>
          <a:bodyPr rtlCol="0">
            <a:normAutofit/>
          </a:bodyPr>
          <a:lstStyle/>
          <a:p>
            <a:r>
              <a:rPr lang="en-US" altLang="ko-KR" sz="2100" dirty="0"/>
              <a:t>1. BTS Scan App </a:t>
            </a:r>
            <a:r>
              <a:rPr lang="ko-KR" altLang="en-US" sz="2100" dirty="0"/>
              <a:t>다운 및 설치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CB9189-BFC6-FEC7-5829-C4946D5BC2CE}"/>
              </a:ext>
            </a:extLst>
          </p:cNvPr>
          <p:cNvCxnSpPr/>
          <p:nvPr/>
        </p:nvCxnSpPr>
        <p:spPr>
          <a:xfrm>
            <a:off x="2615421" y="3429000"/>
            <a:ext cx="635174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F90E785-B372-1AB1-50F4-4DBB23E589A6}"/>
              </a:ext>
            </a:extLst>
          </p:cNvPr>
          <p:cNvCxnSpPr/>
          <p:nvPr/>
        </p:nvCxnSpPr>
        <p:spPr>
          <a:xfrm>
            <a:off x="5778835" y="3413185"/>
            <a:ext cx="635174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휴대폰이(가) 표시된 사진&#10;&#10;자동 생성된 설명">
            <a:extLst>
              <a:ext uri="{FF2B5EF4-FFF2-40B4-BE49-F238E27FC236}">
                <a16:creationId xmlns:a16="http://schemas.microsoft.com/office/drawing/2014/main" id="{93C4A4F0-6A28-C825-4DDF-7E48BB5E4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535" y="1276317"/>
            <a:ext cx="2106404" cy="43229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4EB909-5E84-7BDB-63B5-83C20B7543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1" y="1276316"/>
            <a:ext cx="2106405" cy="4322909"/>
          </a:xfrm>
          <a:prstGeom prst="rect">
            <a:avLst/>
          </a:prstGeom>
        </p:spPr>
      </p:pic>
      <p:pic>
        <p:nvPicPr>
          <p:cNvPr id="12" name="그림 11" descr="텍스트, 모니터, 화면, 휴대폰이(가) 표시된 사진&#10;&#10;자동 생성된 설명">
            <a:extLst>
              <a:ext uri="{FF2B5EF4-FFF2-40B4-BE49-F238E27FC236}">
                <a16:creationId xmlns:a16="http://schemas.microsoft.com/office/drawing/2014/main" id="{3E5EC82B-A5F8-CF22-B04E-8C86E27E85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120" y="1276315"/>
            <a:ext cx="2106405" cy="432290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698115-E224-8F83-5512-AFB552B0BD0F}"/>
              </a:ext>
            </a:extLst>
          </p:cNvPr>
          <p:cNvSpPr/>
          <p:nvPr/>
        </p:nvSpPr>
        <p:spPr>
          <a:xfrm>
            <a:off x="1238300" y="5098212"/>
            <a:ext cx="1003491" cy="483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74E4D9-9495-476C-7B0C-7FCB3063E835}"/>
              </a:ext>
            </a:extLst>
          </p:cNvPr>
          <p:cNvSpPr/>
          <p:nvPr/>
        </p:nvSpPr>
        <p:spPr>
          <a:xfrm>
            <a:off x="3393120" y="4477110"/>
            <a:ext cx="2106405" cy="388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687E16-BCF2-EEB7-D132-7CD9B07365C6}"/>
              </a:ext>
            </a:extLst>
          </p:cNvPr>
          <p:cNvSpPr/>
          <p:nvPr/>
        </p:nvSpPr>
        <p:spPr>
          <a:xfrm>
            <a:off x="7687472" y="3500439"/>
            <a:ext cx="896715" cy="388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B25F1C-2C53-B6F2-EA3D-D9FD8E8F135D}"/>
              </a:ext>
            </a:extLst>
          </p:cNvPr>
          <p:cNvSpPr txBox="1"/>
          <p:nvPr/>
        </p:nvSpPr>
        <p:spPr>
          <a:xfrm>
            <a:off x="152615" y="5963445"/>
            <a:ext cx="5346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카카오톡에서 다운 받은 경우 설정 선택 후 </a:t>
            </a:r>
            <a:r>
              <a:rPr lang="en-US" altLang="ko-KR" sz="1000" dirty="0"/>
              <a:t>[</a:t>
            </a:r>
            <a:r>
              <a:rPr lang="ko-KR" altLang="en-US" sz="1000" dirty="0"/>
              <a:t>출처를 </a:t>
            </a:r>
            <a:r>
              <a:rPr lang="ko-KR" altLang="en-US" sz="1000" dirty="0" err="1"/>
              <a:t>알수</a:t>
            </a:r>
            <a:r>
              <a:rPr lang="ko-KR" altLang="en-US" sz="1000" dirty="0"/>
              <a:t> 없는 </a:t>
            </a:r>
            <a:r>
              <a:rPr lang="en-US" altLang="ko-KR" sz="1000" dirty="0"/>
              <a:t>app]</a:t>
            </a:r>
            <a:r>
              <a:rPr lang="ko-KR" altLang="en-US" sz="1000" dirty="0"/>
              <a:t>에서 카카오톡을 </a:t>
            </a:r>
            <a:r>
              <a:rPr lang="ko-KR" altLang="en-US" sz="1000" dirty="0" err="1"/>
              <a:t>허용해야함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43080D-AB84-A7DA-BDB8-282E2EAF4FDC}"/>
              </a:ext>
            </a:extLst>
          </p:cNvPr>
          <p:cNvSpPr txBox="1"/>
          <p:nvPr/>
        </p:nvSpPr>
        <p:spPr>
          <a:xfrm>
            <a:off x="6556535" y="5869074"/>
            <a:ext cx="2386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설치를 선택하면 설치 시작함</a:t>
            </a:r>
          </a:p>
        </p:txBody>
      </p:sp>
    </p:spTree>
    <p:extLst>
      <p:ext uri="{BB962C8B-B14F-4D97-AF65-F5344CB8AC3E}">
        <p14:creationId xmlns:p14="http://schemas.microsoft.com/office/powerpoint/2010/main" val="336515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3000FDE6-DAEC-0ED1-60D9-88CFA1A2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2" y="265066"/>
            <a:ext cx="8911114" cy="800100"/>
          </a:xfrm>
        </p:spPr>
        <p:txBody>
          <a:bodyPr rtlCol="0">
            <a:normAutofit/>
          </a:bodyPr>
          <a:lstStyle/>
          <a:p>
            <a:r>
              <a:rPr lang="en-US" altLang="ko-KR" sz="2100" dirty="0"/>
              <a:t>1. BTS Scan App </a:t>
            </a:r>
            <a:r>
              <a:rPr lang="ko-KR" altLang="en-US" sz="2100" dirty="0"/>
              <a:t>다운 및 설치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CB9189-BFC6-FEC7-5829-C4946D5BC2CE}"/>
              </a:ext>
            </a:extLst>
          </p:cNvPr>
          <p:cNvCxnSpPr/>
          <p:nvPr/>
        </p:nvCxnSpPr>
        <p:spPr>
          <a:xfrm>
            <a:off x="2615421" y="3429000"/>
            <a:ext cx="635174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전자기기, 스크린샷, 프로젝터이(가) 표시된 사진&#10;&#10;자동 생성된 설명">
            <a:extLst>
              <a:ext uri="{FF2B5EF4-FFF2-40B4-BE49-F238E27FC236}">
                <a16:creationId xmlns:a16="http://schemas.microsoft.com/office/drawing/2014/main" id="{D2774059-61B1-DB87-AF20-94BDC9B85A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533" y="1279136"/>
            <a:ext cx="2115055" cy="4340660"/>
          </a:xfrm>
          <a:prstGeom prst="rect">
            <a:avLst/>
          </a:prstGeom>
        </p:spPr>
      </p:pic>
      <p:pic>
        <p:nvPicPr>
          <p:cNvPr id="6" name="그림 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12DCAD3E-973B-7F14-7972-3208A0AE4F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3" y="1250831"/>
            <a:ext cx="2115055" cy="434066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B862A9-4468-0953-C692-06273B48372B}"/>
              </a:ext>
            </a:extLst>
          </p:cNvPr>
          <p:cNvSpPr/>
          <p:nvPr/>
        </p:nvSpPr>
        <p:spPr>
          <a:xfrm>
            <a:off x="1275724" y="5065281"/>
            <a:ext cx="885174" cy="403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2543E6-998C-A5C2-8E0A-F57141B1F271}"/>
              </a:ext>
            </a:extLst>
          </p:cNvPr>
          <p:cNvSpPr/>
          <p:nvPr/>
        </p:nvSpPr>
        <p:spPr>
          <a:xfrm>
            <a:off x="4408631" y="3500438"/>
            <a:ext cx="885174" cy="403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3000FDE6-DAEC-0ED1-60D9-88CFA1A2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2" y="265066"/>
            <a:ext cx="8911114" cy="800100"/>
          </a:xfrm>
        </p:spPr>
        <p:txBody>
          <a:bodyPr rtlCol="0">
            <a:normAutofit/>
          </a:bodyPr>
          <a:lstStyle/>
          <a:p>
            <a:r>
              <a:rPr lang="en-US" altLang="ko-KR" sz="2100" dirty="0"/>
              <a:t>1. BTS Scan App </a:t>
            </a:r>
            <a:r>
              <a:rPr lang="ko-KR" altLang="en-US" sz="2100" dirty="0"/>
              <a:t>다운 및 설치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CB9189-BFC6-FEC7-5829-C4946D5BC2CE}"/>
              </a:ext>
            </a:extLst>
          </p:cNvPr>
          <p:cNvCxnSpPr>
            <a:cxnSpLocks/>
          </p:cNvCxnSpPr>
          <p:nvPr/>
        </p:nvCxnSpPr>
        <p:spPr>
          <a:xfrm>
            <a:off x="2314573" y="3429000"/>
            <a:ext cx="418093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AEFE201-7138-931C-E967-4ED326E81D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683" y="1259459"/>
            <a:ext cx="2103351" cy="43166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AA4BAB-27FE-4068-83D1-0FE232747E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0" y="1216325"/>
            <a:ext cx="2141183" cy="439428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D240AD-39D5-A917-ED26-5ACE3D9A2961}"/>
              </a:ext>
            </a:extLst>
          </p:cNvPr>
          <p:cNvSpPr/>
          <p:nvPr/>
        </p:nvSpPr>
        <p:spPr>
          <a:xfrm>
            <a:off x="513749" y="4554747"/>
            <a:ext cx="1432316" cy="370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9E2EE6-41FD-D226-BEB7-7EF9C8B87D83}"/>
              </a:ext>
            </a:extLst>
          </p:cNvPr>
          <p:cNvSpPr/>
          <p:nvPr/>
        </p:nvSpPr>
        <p:spPr>
          <a:xfrm>
            <a:off x="3024199" y="4819292"/>
            <a:ext cx="1432316" cy="370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38550-F12E-7942-BD09-39CD8D5D39B8}"/>
              </a:ext>
            </a:extLst>
          </p:cNvPr>
          <p:cNvSpPr txBox="1"/>
          <p:nvPr/>
        </p:nvSpPr>
        <p:spPr>
          <a:xfrm>
            <a:off x="152615" y="5963445"/>
            <a:ext cx="5346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어플 첫 시작하면 허용 요청한 권한을 허용함을 선택</a:t>
            </a:r>
            <a:endParaRPr lang="en-US" altLang="ko-KR" sz="1000" dirty="0"/>
          </a:p>
          <a:p>
            <a:r>
              <a:rPr lang="en-US" altLang="ko-KR" sz="1000" dirty="0"/>
              <a:t>  - </a:t>
            </a:r>
            <a:r>
              <a:rPr lang="ko-KR" altLang="en-US" sz="1000" dirty="0"/>
              <a:t>화면은 폰 버전별로 </a:t>
            </a:r>
            <a:r>
              <a:rPr lang="ko-KR" altLang="en-US" sz="1000" dirty="0" err="1"/>
              <a:t>다를수</a:t>
            </a:r>
            <a:r>
              <a:rPr lang="ko-KR" altLang="en-US" sz="1000" dirty="0"/>
              <a:t> 있음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B4F426-7D02-C71D-724C-40B8EE55A0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29" y="1293962"/>
            <a:ext cx="2103353" cy="43166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4AF37C-F251-1D61-434A-277C5819F8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280" y="1293962"/>
            <a:ext cx="2103351" cy="43166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ED3B65-FE63-75D0-956F-8EC52CC46D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870" y="1293962"/>
            <a:ext cx="2103353" cy="43166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3FD6BE-3C7C-1761-4EC7-159D12AE26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321" y="1293962"/>
            <a:ext cx="2103351" cy="431664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036F6B-0C7F-D3CE-2B1F-4265D9F329B6}"/>
              </a:ext>
            </a:extLst>
          </p:cNvPr>
          <p:cNvSpPr/>
          <p:nvPr/>
        </p:nvSpPr>
        <p:spPr>
          <a:xfrm>
            <a:off x="5444388" y="4853796"/>
            <a:ext cx="1432316" cy="370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CDACE7-7EAE-7A6F-62BF-69F1755C916D}"/>
              </a:ext>
            </a:extLst>
          </p:cNvPr>
          <p:cNvSpPr/>
          <p:nvPr/>
        </p:nvSpPr>
        <p:spPr>
          <a:xfrm>
            <a:off x="7921837" y="4853796"/>
            <a:ext cx="1432316" cy="370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7C41DCB-5E7A-168C-7AE0-AD642B8CAAA5}"/>
              </a:ext>
            </a:extLst>
          </p:cNvPr>
          <p:cNvCxnSpPr>
            <a:cxnSpLocks/>
          </p:cNvCxnSpPr>
          <p:nvPr/>
        </p:nvCxnSpPr>
        <p:spPr>
          <a:xfrm>
            <a:off x="4741573" y="3452283"/>
            <a:ext cx="418093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EFC6ACB-A762-8FFF-F69B-625EBDEE775F}"/>
              </a:ext>
            </a:extLst>
          </p:cNvPr>
          <p:cNvCxnSpPr>
            <a:cxnSpLocks/>
          </p:cNvCxnSpPr>
          <p:nvPr/>
        </p:nvCxnSpPr>
        <p:spPr>
          <a:xfrm>
            <a:off x="7383501" y="3452283"/>
            <a:ext cx="418093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34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3000FDE6-DAEC-0ED1-60D9-88CFA1A2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2" y="265066"/>
            <a:ext cx="8911114" cy="800100"/>
          </a:xfrm>
        </p:spPr>
        <p:txBody>
          <a:bodyPr rtlCol="0">
            <a:normAutofit/>
          </a:bodyPr>
          <a:lstStyle/>
          <a:p>
            <a:r>
              <a:rPr lang="en-US" altLang="ko-KR" sz="2100" dirty="0"/>
              <a:t>1. BTS Scan App </a:t>
            </a:r>
            <a:r>
              <a:rPr lang="ko-KR" altLang="en-US" sz="2100" dirty="0"/>
              <a:t>다운 및 설치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CB9189-BFC6-FEC7-5829-C4946D5BC2CE}"/>
              </a:ext>
            </a:extLst>
          </p:cNvPr>
          <p:cNvCxnSpPr/>
          <p:nvPr/>
        </p:nvCxnSpPr>
        <p:spPr>
          <a:xfrm>
            <a:off x="2615421" y="3429000"/>
            <a:ext cx="635174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A07064B-7B58-0CF4-0B37-E00996CF8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026" y="1250830"/>
            <a:ext cx="2140014" cy="439188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53919A2-6A2B-5283-2510-B1D5423276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63" y="1250830"/>
            <a:ext cx="2140013" cy="439188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FB78D7-20E5-D25D-DCCD-A684CBA5471D}"/>
              </a:ext>
            </a:extLst>
          </p:cNvPr>
          <p:cNvSpPr/>
          <p:nvPr/>
        </p:nvSpPr>
        <p:spPr>
          <a:xfrm>
            <a:off x="1793432" y="3717986"/>
            <a:ext cx="425006" cy="284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519A5C-F67A-5516-B30C-CCED4D596BAF}"/>
              </a:ext>
            </a:extLst>
          </p:cNvPr>
          <p:cNvSpPr/>
          <p:nvPr/>
        </p:nvSpPr>
        <p:spPr>
          <a:xfrm>
            <a:off x="3471506" y="3500439"/>
            <a:ext cx="1208660" cy="284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6E0DAF-8C3A-7B61-4392-F0958DEBBE3A}"/>
              </a:ext>
            </a:extLst>
          </p:cNvPr>
          <p:cNvSpPr/>
          <p:nvPr/>
        </p:nvSpPr>
        <p:spPr>
          <a:xfrm>
            <a:off x="3370878" y="1435851"/>
            <a:ext cx="981930" cy="284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4E43EF-86EF-898D-5EA7-3056E9DBDC78}"/>
              </a:ext>
            </a:extLst>
          </p:cNvPr>
          <p:cNvSpPr txBox="1"/>
          <p:nvPr/>
        </p:nvSpPr>
        <p:spPr>
          <a:xfrm>
            <a:off x="267963" y="5761926"/>
            <a:ext cx="6731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최신 단말기의 경우 위의 메뉴로 이동하여 위치 액세스 권한을 허용 해야함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- </a:t>
            </a:r>
            <a:r>
              <a:rPr lang="ko-KR" altLang="en-US" sz="1000" dirty="0"/>
              <a:t>항상 허용 선택</a:t>
            </a:r>
            <a:endParaRPr lang="en-US" altLang="ko-KR" sz="1000" dirty="0"/>
          </a:p>
          <a:p>
            <a:r>
              <a:rPr lang="en-US" altLang="ko-KR" sz="1000" dirty="0"/>
              <a:t> - </a:t>
            </a:r>
            <a:r>
              <a:rPr lang="ko-KR" altLang="en-US" sz="1000" dirty="0"/>
              <a:t>상단 화살표 선택하면 </a:t>
            </a:r>
            <a:r>
              <a:rPr lang="en-US" altLang="ko-KR" sz="1000" dirty="0"/>
              <a:t>App </a:t>
            </a:r>
            <a:r>
              <a:rPr lang="ko-KR" altLang="en-US" sz="1000" dirty="0"/>
              <a:t>동작 화면으로 이동함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18256B-8972-DA92-C7A8-3FA82EDE470E}"/>
              </a:ext>
            </a:extLst>
          </p:cNvPr>
          <p:cNvSpPr txBox="1"/>
          <p:nvPr/>
        </p:nvSpPr>
        <p:spPr>
          <a:xfrm>
            <a:off x="5772064" y="4284598"/>
            <a:ext cx="40544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F0000"/>
                </a:solidFill>
              </a:rPr>
              <a:t>* </a:t>
            </a:r>
            <a:br>
              <a:rPr lang="en-US" altLang="ko-KR" sz="1800" b="1" dirty="0">
                <a:solidFill>
                  <a:srgbClr val="FF0000"/>
                </a:solidFill>
              </a:rPr>
            </a:br>
            <a:r>
              <a:rPr lang="ko-KR" altLang="en-US" sz="1800" b="1" dirty="0">
                <a:solidFill>
                  <a:srgbClr val="FF0000"/>
                </a:solidFill>
              </a:rPr>
              <a:t>이 페이지 권한 </a:t>
            </a:r>
            <a:r>
              <a:rPr lang="ko-KR" altLang="en-US" sz="1800" b="1" dirty="0" err="1">
                <a:solidFill>
                  <a:srgbClr val="FF0000"/>
                </a:solidFill>
              </a:rPr>
              <a:t>설정중</a:t>
            </a:r>
            <a:r>
              <a:rPr lang="ko-KR" altLang="en-US" sz="1800" b="1" dirty="0">
                <a:solidFill>
                  <a:srgbClr val="FF0000"/>
                </a:solidFill>
              </a:rPr>
              <a:t> 항상 허용을 선택하지 못하여 </a:t>
            </a:r>
            <a:r>
              <a:rPr lang="en-US" altLang="ko-KR" sz="1800" b="1" dirty="0">
                <a:solidFill>
                  <a:srgbClr val="FF0000"/>
                </a:solidFill>
              </a:rPr>
              <a:t>App</a:t>
            </a:r>
            <a:r>
              <a:rPr lang="ko-KR" altLang="en-US" sz="1800" b="1" dirty="0">
                <a:solidFill>
                  <a:srgbClr val="FF0000"/>
                </a:solidFill>
              </a:rPr>
              <a:t>이 정상 동작</a:t>
            </a:r>
            <a:r>
              <a:rPr lang="en-US" altLang="ko-KR" sz="1800" b="1" dirty="0">
                <a:solidFill>
                  <a:srgbClr val="FF0000"/>
                </a:solidFill>
              </a:rPr>
              <a:t>(Scan</a:t>
            </a:r>
            <a:r>
              <a:rPr lang="ko-KR" altLang="en-US" sz="1800" b="1" dirty="0">
                <a:solidFill>
                  <a:srgbClr val="FF0000"/>
                </a:solidFill>
              </a:rPr>
              <a:t>이 안됨</a:t>
            </a:r>
            <a:r>
              <a:rPr lang="en-US" altLang="ko-KR" sz="1800" b="1" dirty="0">
                <a:solidFill>
                  <a:srgbClr val="FF0000"/>
                </a:solidFill>
              </a:rPr>
              <a:t>) </a:t>
            </a:r>
            <a:r>
              <a:rPr lang="ko-KR" altLang="en-US" sz="1800" b="1" dirty="0" err="1">
                <a:solidFill>
                  <a:srgbClr val="FF0000"/>
                </a:solidFill>
              </a:rPr>
              <a:t>안될시</a:t>
            </a:r>
            <a:r>
              <a:rPr lang="ko-KR" altLang="en-US" sz="1800" b="1" dirty="0">
                <a:solidFill>
                  <a:srgbClr val="FF0000"/>
                </a:solidFill>
              </a:rPr>
              <a:t> </a:t>
            </a:r>
            <a:endParaRPr lang="en-US" altLang="ko-KR" sz="1800" b="1" dirty="0">
              <a:solidFill>
                <a:srgbClr val="FF0000"/>
              </a:solidFill>
            </a:endParaRPr>
          </a:p>
          <a:p>
            <a:r>
              <a:rPr lang="ko-KR" altLang="en-US" sz="1800" b="1" dirty="0">
                <a:solidFill>
                  <a:srgbClr val="FF0000"/>
                </a:solidFill>
              </a:rPr>
              <a:t>다음 페이지 참조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72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6315477" cy="473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   목    차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1" name="Rectangle 134" descr="5"/>
          <p:cNvSpPr>
            <a:spLocks noChangeArrowheads="1"/>
          </p:cNvSpPr>
          <p:nvPr/>
        </p:nvSpPr>
        <p:spPr bwMode="auto">
          <a:xfrm>
            <a:off x="2335398" y="957928"/>
            <a:ext cx="4767836" cy="42197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34361" tIns="34361" rIns="34361" bIns="34361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defTabSz="873125" fontAlgn="ctr" latinLnBrk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pitchFamily="2" charset="2"/>
              <a:buNone/>
            </a:pP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통신 </a:t>
            </a:r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Raw Data Loss</a:t>
            </a: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율 분석</a:t>
            </a:r>
          </a:p>
        </p:txBody>
      </p:sp>
      <p:sp>
        <p:nvSpPr>
          <p:cNvPr id="43" name="Rectangle 134" descr="5"/>
          <p:cNvSpPr>
            <a:spLocks noChangeArrowheads="1"/>
          </p:cNvSpPr>
          <p:nvPr/>
        </p:nvSpPr>
        <p:spPr bwMode="auto">
          <a:xfrm>
            <a:off x="2297297" y="1593591"/>
            <a:ext cx="4894077" cy="42197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34361" tIns="34361" rIns="34361" bIns="34361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defTabSz="873125" fontAlgn="ctr" latinLnBrk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pitchFamily="2" charset="2"/>
              <a:buNone/>
            </a:pP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통신 </a:t>
            </a:r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Raw Data Loss</a:t>
            </a: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율</a:t>
            </a:r>
          </a:p>
        </p:txBody>
      </p:sp>
      <p:sp>
        <p:nvSpPr>
          <p:cNvPr id="45" name="Rectangle 134" descr="5"/>
          <p:cNvSpPr>
            <a:spLocks noChangeArrowheads="1"/>
          </p:cNvSpPr>
          <p:nvPr/>
        </p:nvSpPr>
        <p:spPr bwMode="auto">
          <a:xfrm>
            <a:off x="2297296" y="3220836"/>
            <a:ext cx="4478852" cy="42197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34361" tIns="34361" rIns="34361" bIns="34361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defTabSz="873125" fontAlgn="ctr" latinLnBrk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pitchFamily="2" charset="2"/>
              <a:buNone/>
            </a:pPr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 이상 </a:t>
            </a:r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Loss </a:t>
            </a: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지속된 것만 </a:t>
            </a:r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Loss</a:t>
            </a: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반영한 분석 자료</a:t>
            </a:r>
          </a:p>
        </p:txBody>
      </p:sp>
      <p:sp>
        <p:nvSpPr>
          <p:cNvPr id="46" name="Rectangle 134" descr="5"/>
          <p:cNvSpPr>
            <a:spLocks noChangeArrowheads="1"/>
          </p:cNvSpPr>
          <p:nvPr/>
        </p:nvSpPr>
        <p:spPr bwMode="auto">
          <a:xfrm>
            <a:off x="1209997" y="957928"/>
            <a:ext cx="1046471" cy="42197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34361" tIns="34361" rIns="34361" bIns="34361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 defTabSz="873125" fontAlgn="ctr" latinLnBrk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pitchFamily="2" charset="2"/>
              <a:buNone/>
            </a:pPr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Ⅰ.</a:t>
            </a:r>
            <a:endParaRPr kumimoji="1"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7" name="Rectangle 134" descr="5"/>
          <p:cNvSpPr>
            <a:spLocks noChangeArrowheads="1"/>
          </p:cNvSpPr>
          <p:nvPr/>
        </p:nvSpPr>
        <p:spPr bwMode="auto">
          <a:xfrm>
            <a:off x="1171897" y="1593591"/>
            <a:ext cx="1046471" cy="42197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34361" tIns="34361" rIns="34361" bIns="34361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 defTabSz="873125" fontAlgn="ctr" latinLnBrk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pitchFamily="2" charset="2"/>
              <a:buNone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자료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.</a:t>
            </a:r>
            <a:endParaRPr kumimoji="1"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8" name="Rectangle 134" descr="5"/>
          <p:cNvSpPr>
            <a:spLocks noChangeArrowheads="1"/>
          </p:cNvSpPr>
          <p:nvPr/>
        </p:nvSpPr>
        <p:spPr bwMode="auto">
          <a:xfrm>
            <a:off x="2297296" y="2205737"/>
            <a:ext cx="6418078" cy="42197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34361" tIns="34361" rIns="34361" bIns="34361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defTabSz="873125" fontAlgn="ctr" latinLnBrk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pitchFamily="2" charset="2"/>
              <a:buNone/>
            </a:pPr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Gateway </a:t>
            </a: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전원 </a:t>
            </a:r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off</a:t>
            </a: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발생된 </a:t>
            </a:r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Loss </a:t>
            </a:r>
            <a:r>
              <a:rPr kumimoji="1"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모수에서</a:t>
            </a: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제외한 데이터 분석 자료</a:t>
            </a:r>
          </a:p>
        </p:txBody>
      </p:sp>
      <p:sp>
        <p:nvSpPr>
          <p:cNvPr id="14" name="Rectangle 134" descr="5"/>
          <p:cNvSpPr>
            <a:spLocks noChangeArrowheads="1"/>
          </p:cNvSpPr>
          <p:nvPr/>
        </p:nvSpPr>
        <p:spPr bwMode="auto">
          <a:xfrm>
            <a:off x="2423538" y="5015578"/>
            <a:ext cx="4767836" cy="42197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34361" tIns="34361" rIns="34361" bIns="34361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defTabSz="873125" fontAlgn="ctr" latinLnBrk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pitchFamily="2" charset="2"/>
              <a:buNone/>
            </a:pPr>
            <a:r>
              <a:rPr kumimoji="1"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베터리</a:t>
            </a: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소모 차트 및 총 소모량</a:t>
            </a:r>
          </a:p>
        </p:txBody>
      </p:sp>
      <p:sp>
        <p:nvSpPr>
          <p:cNvPr id="15" name="Rectangle 134" descr="5"/>
          <p:cNvSpPr>
            <a:spLocks noChangeArrowheads="1"/>
          </p:cNvSpPr>
          <p:nvPr/>
        </p:nvSpPr>
        <p:spPr bwMode="auto">
          <a:xfrm>
            <a:off x="1298137" y="5015578"/>
            <a:ext cx="1046471" cy="42197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34361" tIns="34361" rIns="34361" bIns="34361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 defTabSz="873125" font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80000"/>
            </a:pPr>
            <a:r>
              <a:rPr lang="en-US" altLang="ko-KR" sz="2800" dirty="0">
                <a:latin typeface="휴먼모음T" pitchFamily="18" charset="-127"/>
                <a:ea typeface="휴먼모음T" pitchFamily="18" charset="-127"/>
              </a:rPr>
              <a:t>Ⅱ</a:t>
            </a:r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kumimoji="1"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Rectangle 134" descr="5"/>
          <p:cNvSpPr>
            <a:spLocks noChangeArrowheads="1"/>
          </p:cNvSpPr>
          <p:nvPr/>
        </p:nvSpPr>
        <p:spPr bwMode="auto">
          <a:xfrm>
            <a:off x="2297294" y="4259061"/>
            <a:ext cx="4894079" cy="42197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34361" tIns="34361" rIns="34361" bIns="34361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defTabSz="873125" fontAlgn="ctr" latinLnBrk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pitchFamily="2" charset="2"/>
              <a:buNone/>
            </a:pP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센서 </a:t>
            </a:r>
            <a:r>
              <a:rPr kumimoji="1"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Wakw</a:t>
            </a:r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up – Sleep </a:t>
            </a: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주기</a:t>
            </a:r>
          </a:p>
        </p:txBody>
      </p:sp>
      <p:sp>
        <p:nvSpPr>
          <p:cNvPr id="21" name="Rectangle 134" descr="5"/>
          <p:cNvSpPr>
            <a:spLocks noChangeArrowheads="1"/>
          </p:cNvSpPr>
          <p:nvPr/>
        </p:nvSpPr>
        <p:spPr bwMode="auto">
          <a:xfrm>
            <a:off x="2423538" y="5768053"/>
            <a:ext cx="5634612" cy="42197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34361" tIns="34361" rIns="34361" bIns="34361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defTabSz="873125" fontAlgn="ctr" latinLnBrk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pitchFamily="2" charset="2"/>
              <a:buNone/>
            </a:pPr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LTE-GW, BGW, BTS-5, BTS-1</a:t>
            </a: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설정 </a:t>
            </a:r>
            <a:r>
              <a:rPr kumimoji="1"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메뉴얼</a:t>
            </a:r>
            <a:endParaRPr kumimoji="1"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Rectangle 134" descr="5"/>
          <p:cNvSpPr>
            <a:spLocks noChangeArrowheads="1"/>
          </p:cNvSpPr>
          <p:nvPr/>
        </p:nvSpPr>
        <p:spPr bwMode="auto">
          <a:xfrm>
            <a:off x="1298137" y="5768053"/>
            <a:ext cx="1046471" cy="42197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34361" tIns="34361" rIns="34361" bIns="34361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 defTabSz="873125" font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80000"/>
            </a:pPr>
            <a:r>
              <a:rPr lang="en-US" altLang="ko-KR" sz="2800" dirty="0">
                <a:latin typeface="휴먼모음T" pitchFamily="18" charset="-127"/>
                <a:ea typeface="휴먼모음T" pitchFamily="18" charset="-127"/>
              </a:rPr>
              <a:t>Ⅲ</a:t>
            </a:r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kumimoji="1"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Rectangle 134" descr="5"/>
          <p:cNvSpPr>
            <a:spLocks noChangeArrowheads="1"/>
          </p:cNvSpPr>
          <p:nvPr/>
        </p:nvSpPr>
        <p:spPr bwMode="auto">
          <a:xfrm>
            <a:off x="1185946" y="2220724"/>
            <a:ext cx="1046471" cy="42197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34361" tIns="34361" rIns="34361" bIns="34361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 defTabSz="873125" fontAlgn="ctr" latinLnBrk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pitchFamily="2" charset="2"/>
              <a:buNone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자료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.</a:t>
            </a:r>
            <a:endParaRPr kumimoji="1"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" name="Rectangle 134" descr="5"/>
          <p:cNvSpPr>
            <a:spLocks noChangeArrowheads="1"/>
          </p:cNvSpPr>
          <p:nvPr/>
        </p:nvSpPr>
        <p:spPr bwMode="auto">
          <a:xfrm>
            <a:off x="1209996" y="3220836"/>
            <a:ext cx="1046471" cy="42197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34361" tIns="34361" rIns="34361" bIns="34361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 defTabSz="873125" fontAlgn="ctr" latinLnBrk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pitchFamily="2" charset="2"/>
              <a:buNone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자료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.</a:t>
            </a:r>
            <a:endParaRPr kumimoji="1"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Rectangle 134" descr="5"/>
          <p:cNvSpPr>
            <a:spLocks noChangeArrowheads="1"/>
          </p:cNvSpPr>
          <p:nvPr/>
        </p:nvSpPr>
        <p:spPr bwMode="auto">
          <a:xfrm>
            <a:off x="1171896" y="4259061"/>
            <a:ext cx="1046471" cy="42197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34361" tIns="34361" rIns="34361" bIns="34361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 defTabSz="873125" fontAlgn="ctr" latinLnBrk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pitchFamily="2" charset="2"/>
              <a:buNone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자료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.</a:t>
            </a:r>
            <a:endParaRPr kumimoji="1"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606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3000FDE6-DAEC-0ED1-60D9-88CFA1A2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2" y="265066"/>
            <a:ext cx="8911114" cy="800100"/>
          </a:xfrm>
        </p:spPr>
        <p:txBody>
          <a:bodyPr rtlCol="0">
            <a:normAutofit/>
          </a:bodyPr>
          <a:lstStyle/>
          <a:p>
            <a:r>
              <a:rPr lang="en-US" altLang="ko-KR" sz="2100" dirty="0"/>
              <a:t>1. BTS Scan App </a:t>
            </a:r>
            <a:r>
              <a:rPr lang="ko-KR" altLang="en-US" sz="2100" dirty="0"/>
              <a:t>다운 및 설치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CB9189-BFC6-FEC7-5829-C4946D5BC2CE}"/>
              </a:ext>
            </a:extLst>
          </p:cNvPr>
          <p:cNvCxnSpPr/>
          <p:nvPr/>
        </p:nvCxnSpPr>
        <p:spPr>
          <a:xfrm>
            <a:off x="2082530" y="3119963"/>
            <a:ext cx="635174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4E43EF-86EF-898D-5EA7-3056E9DBDC78}"/>
              </a:ext>
            </a:extLst>
          </p:cNvPr>
          <p:cNvSpPr txBox="1"/>
          <p:nvPr/>
        </p:nvSpPr>
        <p:spPr>
          <a:xfrm>
            <a:off x="152615" y="5183439"/>
            <a:ext cx="2182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설치된 </a:t>
            </a:r>
            <a:r>
              <a:rPr lang="en-US" altLang="ko-KR" sz="1000" dirty="0"/>
              <a:t>App</a:t>
            </a:r>
            <a:r>
              <a:rPr lang="ko-KR" altLang="en-US" sz="1000" dirty="0"/>
              <a:t>을 길게 </a:t>
            </a:r>
            <a:r>
              <a:rPr lang="ko-KR" altLang="en-US" sz="1000" dirty="0" err="1"/>
              <a:t>선택시</a:t>
            </a:r>
            <a:r>
              <a:rPr lang="ko-KR" altLang="en-US" sz="1000" dirty="0"/>
              <a:t> 표시되는 팝업창의 우측 상단의 느낌표 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591102-24DE-A097-7811-6050D745D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31" y="1286218"/>
            <a:ext cx="1770042" cy="36326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F5D7C1-327D-CEDD-18D6-76C4AD863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88" y="1286219"/>
            <a:ext cx="1770042" cy="3632603"/>
          </a:xfrm>
          <a:prstGeom prst="rect">
            <a:avLst/>
          </a:prstGeom>
        </p:spPr>
      </p:pic>
      <p:pic>
        <p:nvPicPr>
          <p:cNvPr id="13" name="그림 12" descr="텍스트, 모니터, 검은색, 화면이(가) 표시된 사진&#10;&#10;자동 생성된 설명">
            <a:extLst>
              <a:ext uri="{FF2B5EF4-FFF2-40B4-BE49-F238E27FC236}">
                <a16:creationId xmlns:a16="http://schemas.microsoft.com/office/drawing/2014/main" id="{F4750808-32EF-8B84-8EB2-0DFC852836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98" y="1303662"/>
            <a:ext cx="1770043" cy="3632602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F59A882F-4C02-FF44-CD27-E69F5780A8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20" y="1291924"/>
            <a:ext cx="1770042" cy="3632603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C1D240C-6575-0415-7DBA-1FCB258A760C}"/>
              </a:ext>
            </a:extLst>
          </p:cNvPr>
          <p:cNvCxnSpPr/>
          <p:nvPr/>
        </p:nvCxnSpPr>
        <p:spPr>
          <a:xfrm>
            <a:off x="4419227" y="3102519"/>
            <a:ext cx="635174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7DA0A46-8440-E602-B3FE-1128531C9E5B}"/>
              </a:ext>
            </a:extLst>
          </p:cNvPr>
          <p:cNvCxnSpPr/>
          <p:nvPr/>
        </p:nvCxnSpPr>
        <p:spPr>
          <a:xfrm>
            <a:off x="6720661" y="3119963"/>
            <a:ext cx="635174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0F2BA9-2E69-AF18-BD7E-F22E291F9A68}"/>
              </a:ext>
            </a:extLst>
          </p:cNvPr>
          <p:cNvSpPr/>
          <p:nvPr/>
        </p:nvSpPr>
        <p:spPr>
          <a:xfrm>
            <a:off x="1352278" y="3102520"/>
            <a:ext cx="303576" cy="264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13BA16-57A6-CFD8-75C1-7031BDF7B0B8}"/>
              </a:ext>
            </a:extLst>
          </p:cNvPr>
          <p:cNvSpPr/>
          <p:nvPr/>
        </p:nvSpPr>
        <p:spPr>
          <a:xfrm>
            <a:off x="2717754" y="2616565"/>
            <a:ext cx="1438898" cy="385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0300E9-F5A6-FDB1-1746-5323BA213B47}"/>
              </a:ext>
            </a:extLst>
          </p:cNvPr>
          <p:cNvSpPr/>
          <p:nvPr/>
        </p:nvSpPr>
        <p:spPr>
          <a:xfrm>
            <a:off x="5054401" y="2918798"/>
            <a:ext cx="1438898" cy="385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871E8E-ADAF-8D6E-F74F-06714842F035}"/>
              </a:ext>
            </a:extLst>
          </p:cNvPr>
          <p:cNvSpPr/>
          <p:nvPr/>
        </p:nvSpPr>
        <p:spPr>
          <a:xfrm>
            <a:off x="7355834" y="3043574"/>
            <a:ext cx="1683138" cy="385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12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19452" y="265066"/>
            <a:ext cx="8911114" cy="800100"/>
          </a:xfrm>
        </p:spPr>
        <p:txBody>
          <a:bodyPr rtlCol="0">
            <a:normAutofit/>
          </a:bodyPr>
          <a:lstStyle/>
          <a:p>
            <a:r>
              <a:rPr lang="en-US" altLang="ko-KR" sz="2100" dirty="0"/>
              <a:t>1. </a:t>
            </a:r>
            <a:r>
              <a:rPr lang="ko-KR" altLang="en-US" sz="2100" dirty="0"/>
              <a:t>메인 실행 화면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71948" y="1339458"/>
            <a:ext cx="478455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350" dirty="0"/>
              <a:t>BLE </a:t>
            </a:r>
            <a:r>
              <a:rPr lang="ko-KR" altLang="en-US" sz="1350" dirty="0"/>
              <a:t>신호를 보내고 있는 단말기들의 리스트</a:t>
            </a:r>
            <a:endParaRPr lang="en-US" altLang="ko-KR" sz="135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/>
              <a:t>기기 </a:t>
            </a:r>
            <a:r>
              <a:rPr lang="en-US" altLang="ko-KR" sz="1350" dirty="0"/>
              <a:t>BLE</a:t>
            </a:r>
            <a:r>
              <a:rPr lang="ko-KR" altLang="en-US" sz="1350" dirty="0"/>
              <a:t> 신호 스캔시작 및 정지</a:t>
            </a:r>
            <a:endParaRPr lang="en-US" altLang="ko-KR" sz="135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/>
              <a:t>단말기 이름</a:t>
            </a:r>
            <a:endParaRPr lang="en-US" altLang="ko-KR" sz="135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/>
              <a:t>센서 타입 이름</a:t>
            </a:r>
            <a:endParaRPr lang="en-US" altLang="ko-KR" sz="135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/>
              <a:t>해당 단말기 수신 값 자세히 보기 </a:t>
            </a:r>
            <a:endParaRPr lang="en-US" altLang="ko-KR" sz="135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350" dirty="0"/>
              <a:t>RSSI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/>
              <a:t>갱신시간</a:t>
            </a:r>
            <a:endParaRPr lang="en-US" altLang="ko-KR" sz="135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/>
              <a:t>해당 단말기 연결 버튼</a:t>
            </a:r>
            <a:endParaRPr lang="en-US" altLang="ko-KR" sz="13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86" y="1065166"/>
            <a:ext cx="2901469" cy="53356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타원 7"/>
          <p:cNvSpPr/>
          <p:nvPr/>
        </p:nvSpPr>
        <p:spPr>
          <a:xfrm>
            <a:off x="3146785" y="1127627"/>
            <a:ext cx="256426" cy="21183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</a:rPr>
              <a:t>2</a:t>
            </a:r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79672" y="1653436"/>
            <a:ext cx="256426" cy="21183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</a:rPr>
              <a:t>1</a:t>
            </a:r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854589" y="1865267"/>
            <a:ext cx="256426" cy="21183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</a:rPr>
              <a:t>3</a:t>
            </a:r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54589" y="2077098"/>
            <a:ext cx="256426" cy="21183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</a:rPr>
              <a:t>4</a:t>
            </a:r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36512" y="2803356"/>
            <a:ext cx="256426" cy="21183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</a:rPr>
              <a:t>5</a:t>
            </a:r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553159" y="2803355"/>
            <a:ext cx="256426" cy="21183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</a:rPr>
              <a:t>6</a:t>
            </a:r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426644" y="2792923"/>
            <a:ext cx="256426" cy="21183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</a:rPr>
              <a:t>7</a:t>
            </a:r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890359" y="2526203"/>
            <a:ext cx="256426" cy="21183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</a:rPr>
              <a:t>8</a:t>
            </a:r>
            <a:endParaRPr lang="ko-KR" altLang="en-US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82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4" y="1065167"/>
            <a:ext cx="2901469" cy="5325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524636" y="1409285"/>
            <a:ext cx="4766410" cy="1338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/>
              <a:t>특정 리스트를 클릭 시 단말기가 수신하고 있는 자세한 정보를 볼 수 있습니다</a:t>
            </a:r>
            <a:r>
              <a:rPr lang="en-US" altLang="ko-KR" sz="1350" dirty="0"/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/>
              <a:t>일정 시간 동안 단말기에서 정보를 수신 받지 못하면 해당 리스트를 회색을 표시함</a:t>
            </a:r>
            <a:endParaRPr lang="en-US" altLang="ko-KR" sz="1350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19452" y="265066"/>
            <a:ext cx="8911114" cy="800100"/>
          </a:xfrm>
        </p:spPr>
        <p:txBody>
          <a:bodyPr rtlCol="0">
            <a:normAutofit/>
          </a:bodyPr>
          <a:lstStyle/>
          <a:p>
            <a:r>
              <a:rPr lang="en-US" altLang="ko-KR" sz="2100" dirty="0"/>
              <a:t>2. </a:t>
            </a:r>
            <a:r>
              <a:rPr lang="ko-KR" altLang="en-US" sz="2100" dirty="0"/>
              <a:t>해당 단말기 수신 값 자세히 보기</a:t>
            </a:r>
          </a:p>
        </p:txBody>
      </p:sp>
    </p:spTree>
    <p:extLst>
      <p:ext uri="{BB962C8B-B14F-4D97-AF65-F5344CB8AC3E}">
        <p14:creationId xmlns:p14="http://schemas.microsoft.com/office/powerpoint/2010/main" val="204516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75" y="1065166"/>
            <a:ext cx="2901469" cy="53356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19452" y="265066"/>
            <a:ext cx="8911114" cy="800100"/>
          </a:xfrm>
        </p:spPr>
        <p:txBody>
          <a:bodyPr rtlCol="0">
            <a:normAutofit/>
          </a:bodyPr>
          <a:lstStyle/>
          <a:p>
            <a:r>
              <a:rPr lang="en-US" altLang="ko-KR" sz="2100" dirty="0"/>
              <a:t>3. </a:t>
            </a:r>
            <a:r>
              <a:rPr lang="ko-KR" altLang="en-US" sz="2100" dirty="0"/>
              <a:t>리스트 경고표시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24634" y="1409285"/>
            <a:ext cx="5008185" cy="16504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/>
              <a:t>산소 농도가 낮아 지거나 이산화 탄소</a:t>
            </a:r>
            <a:r>
              <a:rPr lang="en-US" altLang="ko-KR" sz="1350" dirty="0"/>
              <a:t>ppm</a:t>
            </a:r>
            <a:r>
              <a:rPr lang="ko-KR" altLang="en-US" sz="1350" dirty="0"/>
              <a:t>이 높아져 단말기에서 경고 신호를 받으면 신호가 종료 </a:t>
            </a:r>
            <a:r>
              <a:rPr lang="ko-KR" altLang="en-US" sz="1350" dirty="0" err="1"/>
              <a:t>될때까지</a:t>
            </a:r>
            <a:r>
              <a:rPr lang="ko-KR" altLang="en-US" sz="1350" dirty="0"/>
              <a:t> 해당 단말기 리스트 부분을 붉은색으로 변경 </a:t>
            </a:r>
            <a:endParaRPr lang="en-US" altLang="ko-KR" sz="135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/>
              <a:t>어떤 센서가 경고신호를 보내는지 </a:t>
            </a:r>
            <a:r>
              <a:rPr lang="en-US" altLang="ko-KR" sz="1350" dirty="0"/>
              <a:t>“</a:t>
            </a:r>
            <a:r>
              <a:rPr lang="ko-KR" altLang="en-US" sz="1350" dirty="0" err="1">
                <a:solidFill>
                  <a:srgbClr val="FF0000"/>
                </a:solidFill>
              </a:rPr>
              <a:t>알람</a:t>
            </a:r>
            <a:r>
              <a:rPr lang="ko-KR" altLang="en-US" sz="1350" dirty="0">
                <a:solidFill>
                  <a:srgbClr val="FF0000"/>
                </a:solidFill>
              </a:rPr>
              <a:t> </a:t>
            </a:r>
            <a:r>
              <a:rPr lang="en-US" altLang="ko-KR" sz="1350" dirty="0">
                <a:solidFill>
                  <a:srgbClr val="FF0000"/>
                </a:solidFill>
              </a:rPr>
              <a:t>ON</a:t>
            </a:r>
            <a:r>
              <a:rPr lang="en-US" altLang="ko-KR" sz="1350" dirty="0"/>
              <a:t>”</a:t>
            </a:r>
            <a:r>
              <a:rPr lang="ko-KR" altLang="en-US" sz="1350" dirty="0"/>
              <a:t>으로 표시</a:t>
            </a:r>
            <a:endParaRPr lang="en-US" altLang="ko-KR" sz="135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/>
              <a:t>단말기에서 진동</a:t>
            </a:r>
            <a:r>
              <a:rPr lang="en-US" altLang="ko-KR" sz="1350" dirty="0"/>
              <a:t> </a:t>
            </a:r>
            <a:r>
              <a:rPr lang="ko-KR" altLang="en-US" sz="1350" dirty="0"/>
              <a:t>및 경고음 출력</a:t>
            </a:r>
            <a:endParaRPr lang="en-US" altLang="ko-KR" sz="1350" dirty="0"/>
          </a:p>
        </p:txBody>
      </p:sp>
    </p:spTree>
    <p:extLst>
      <p:ext uri="{BB962C8B-B14F-4D97-AF65-F5344CB8AC3E}">
        <p14:creationId xmlns:p14="http://schemas.microsoft.com/office/powerpoint/2010/main" val="353559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86" y="1065167"/>
            <a:ext cx="2901469" cy="53462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990" y="1065166"/>
            <a:ext cx="2901469" cy="5346268"/>
          </a:xfrm>
          <a:ln>
            <a:solidFill>
              <a:schemeClr val="tx1"/>
            </a:solidFill>
          </a:ln>
        </p:spPr>
      </p:pic>
      <p:cxnSp>
        <p:nvCxnSpPr>
          <p:cNvPr id="10" name="직선 화살표 연결선 9"/>
          <p:cNvCxnSpPr/>
          <p:nvPr/>
        </p:nvCxnSpPr>
        <p:spPr>
          <a:xfrm flipV="1">
            <a:off x="3709354" y="2663457"/>
            <a:ext cx="2037636" cy="106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2947346" y="2456121"/>
            <a:ext cx="762009" cy="414670"/>
          </a:xfrm>
          <a:prstGeom prst="ellipse">
            <a:avLst/>
          </a:prstGeom>
          <a:noFill/>
          <a:ln w="412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19452" y="265066"/>
            <a:ext cx="8911114" cy="800100"/>
          </a:xfrm>
        </p:spPr>
        <p:txBody>
          <a:bodyPr rtlCol="0">
            <a:normAutofit/>
          </a:bodyPr>
          <a:lstStyle/>
          <a:p>
            <a:r>
              <a:rPr lang="en-US" altLang="ko-KR" sz="2100" dirty="0"/>
              <a:t>4. </a:t>
            </a:r>
            <a:r>
              <a:rPr lang="ko-KR" altLang="en-US" sz="2100" dirty="0"/>
              <a:t>단말기 </a:t>
            </a:r>
            <a:r>
              <a:rPr lang="ko-KR" altLang="en-US" sz="2100" dirty="0" err="1"/>
              <a:t>파라미터</a:t>
            </a:r>
            <a:r>
              <a:rPr lang="ko-KR" altLang="en-US" sz="2100" dirty="0"/>
              <a:t> 설정 변경 화면 </a:t>
            </a:r>
            <a:r>
              <a:rPr lang="en-US" altLang="ko-KR" sz="2100" dirty="0"/>
              <a:t>–</a:t>
            </a:r>
            <a:r>
              <a:rPr lang="ko-KR" altLang="en-US" sz="2100" dirty="0"/>
              <a:t> 화면 이동</a:t>
            </a:r>
          </a:p>
        </p:txBody>
      </p:sp>
    </p:spTree>
    <p:extLst>
      <p:ext uri="{BB962C8B-B14F-4D97-AF65-F5344CB8AC3E}">
        <p14:creationId xmlns:p14="http://schemas.microsoft.com/office/powerpoint/2010/main" val="205635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650" y="1385802"/>
            <a:ext cx="2538439" cy="4658740"/>
          </a:xfr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9" y="1385802"/>
            <a:ext cx="2538439" cy="4658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19452" y="265066"/>
            <a:ext cx="8911114" cy="800100"/>
          </a:xfrm>
        </p:spPr>
        <p:txBody>
          <a:bodyPr rtlCol="0">
            <a:normAutofit/>
          </a:bodyPr>
          <a:lstStyle/>
          <a:p>
            <a:r>
              <a:rPr lang="en-US" altLang="ko-KR" sz="2100" dirty="0"/>
              <a:t>5. </a:t>
            </a:r>
            <a:r>
              <a:rPr lang="ko-KR" altLang="en-US" sz="2100" dirty="0"/>
              <a:t>기기 </a:t>
            </a:r>
            <a:r>
              <a:rPr lang="ko-KR" altLang="en-US" sz="2100" dirty="0" err="1"/>
              <a:t>파라미터</a:t>
            </a:r>
            <a:r>
              <a:rPr lang="ko-KR" altLang="en-US" sz="2100" dirty="0"/>
              <a:t> 설정 변경 화면 </a:t>
            </a:r>
            <a:r>
              <a:rPr lang="en-US" altLang="ko-KR" sz="2100" dirty="0"/>
              <a:t>– BLE </a:t>
            </a:r>
            <a:r>
              <a:rPr lang="ko-KR" altLang="en-US" sz="2100" dirty="0"/>
              <a:t>연결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147" y="968839"/>
            <a:ext cx="279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기기 </a:t>
            </a:r>
            <a:r>
              <a:rPr lang="en-US" altLang="ko-KR" dirty="0"/>
              <a:t>BLE </a:t>
            </a:r>
            <a:r>
              <a:rPr lang="ko-KR" altLang="en-US" dirty="0"/>
              <a:t>연결 전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71656" y="981382"/>
            <a:ext cx="279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기기 </a:t>
            </a:r>
            <a:r>
              <a:rPr lang="en-US" altLang="ko-KR" dirty="0"/>
              <a:t>BLE </a:t>
            </a:r>
            <a:r>
              <a:rPr lang="ko-KR" altLang="en-US" dirty="0"/>
              <a:t>연결 후 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015186" y="3213996"/>
            <a:ext cx="433555" cy="11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83061" y="2041947"/>
            <a:ext cx="3344468" cy="28969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/>
              <a:t>처음 한번은 자동으로 기기와 </a:t>
            </a:r>
            <a:r>
              <a:rPr lang="en-US" altLang="ko-KR" sz="1350" dirty="0" err="1"/>
              <a:t>ble</a:t>
            </a:r>
            <a:r>
              <a:rPr lang="ko-KR" altLang="en-US" sz="1350" dirty="0"/>
              <a:t>로 연결</a:t>
            </a:r>
            <a:endParaRPr lang="en-US" altLang="ko-KR" sz="135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/>
              <a:t>연결 실패 시 연결 실패 시 </a:t>
            </a:r>
            <a:r>
              <a:rPr lang="en-US" altLang="ko-KR" sz="1350" dirty="0"/>
              <a:t>‘CONNECT’ </a:t>
            </a:r>
            <a:r>
              <a:rPr lang="ko-KR" altLang="en-US" sz="1350" dirty="0"/>
              <a:t>버튼으로 재 연결 할 수 있음</a:t>
            </a:r>
            <a:endParaRPr lang="en-US" altLang="ko-KR" sz="135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/>
              <a:t>연결 후 현재 해당 기기에 설정되어 있는 </a:t>
            </a:r>
            <a:r>
              <a:rPr lang="ko-KR" altLang="en-US" sz="1350" dirty="0" err="1"/>
              <a:t>파라미터를</a:t>
            </a:r>
            <a:r>
              <a:rPr lang="ko-KR" altLang="en-US" sz="1350" dirty="0"/>
              <a:t> 표시</a:t>
            </a:r>
            <a:endParaRPr lang="en-US" altLang="ko-KR" sz="135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/>
              <a:t>전송을 누르면 현재 입력된 값이 기기로 전송되어 설정을 변경함</a:t>
            </a:r>
            <a:endParaRPr lang="en-US" altLang="ko-KR" sz="1350" dirty="0"/>
          </a:p>
        </p:txBody>
      </p:sp>
    </p:spTree>
    <p:extLst>
      <p:ext uri="{BB962C8B-B14F-4D97-AF65-F5344CB8AC3E}">
        <p14:creationId xmlns:p14="http://schemas.microsoft.com/office/powerpoint/2010/main" val="158214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85" y="1065166"/>
            <a:ext cx="2913056" cy="5346267"/>
          </a:xfrm>
          <a:ln>
            <a:solidFill>
              <a:schemeClr val="tx1"/>
            </a:solidFill>
          </a:ln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19452" y="265066"/>
            <a:ext cx="8911114" cy="800100"/>
          </a:xfrm>
        </p:spPr>
        <p:txBody>
          <a:bodyPr rtlCol="0">
            <a:normAutofit/>
          </a:bodyPr>
          <a:lstStyle/>
          <a:p>
            <a:r>
              <a:rPr lang="en-US" altLang="ko-KR" sz="2100" dirty="0"/>
              <a:t>5. </a:t>
            </a:r>
            <a:r>
              <a:rPr lang="ko-KR" altLang="en-US" sz="2100" dirty="0"/>
              <a:t>기기 </a:t>
            </a:r>
            <a:r>
              <a:rPr lang="ko-KR" altLang="en-US" sz="2100" dirty="0" err="1"/>
              <a:t>파라미터</a:t>
            </a:r>
            <a:r>
              <a:rPr lang="ko-KR" altLang="en-US" sz="2100" dirty="0"/>
              <a:t> 설정 변경 화면 </a:t>
            </a:r>
            <a:r>
              <a:rPr lang="en-US" altLang="ko-KR" sz="2100" dirty="0"/>
              <a:t>– </a:t>
            </a:r>
            <a:r>
              <a:rPr lang="ko-KR" altLang="en-US" sz="2100" dirty="0"/>
              <a:t>설정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79244" y="1065165"/>
            <a:ext cx="5448286" cy="3831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/>
              <a:t>단말기의 타입 </a:t>
            </a:r>
            <a:r>
              <a:rPr lang="en-US" altLang="ko-KR" sz="1350" dirty="0"/>
              <a:t>(</a:t>
            </a:r>
            <a:r>
              <a:rPr lang="ko-KR" altLang="en-US" sz="1350" dirty="0"/>
              <a:t>변경불가</a:t>
            </a:r>
            <a:r>
              <a:rPr lang="en-US" altLang="ko-KR" sz="1350" dirty="0"/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/>
              <a:t>단말기 번호 변경 </a:t>
            </a:r>
            <a:r>
              <a:rPr lang="en-US" altLang="ko-KR" sz="1350" dirty="0"/>
              <a:t>– 10</a:t>
            </a:r>
            <a:r>
              <a:rPr lang="ko-KR" altLang="en-US" sz="1350" dirty="0"/>
              <a:t>진수로 입력하면 </a:t>
            </a:r>
            <a:r>
              <a:rPr lang="en-US" altLang="ko-KR" sz="1350" dirty="0"/>
              <a:t>16</a:t>
            </a:r>
            <a:r>
              <a:rPr lang="ko-KR" altLang="en-US" sz="1350" dirty="0"/>
              <a:t>진수</a:t>
            </a:r>
            <a:r>
              <a:rPr lang="en-US" altLang="ko-KR" sz="1350" dirty="0"/>
              <a:t> (ex : 15 -&gt; A) </a:t>
            </a:r>
            <a:r>
              <a:rPr lang="ko-KR" altLang="en-US" sz="1350" dirty="0"/>
              <a:t>로 전달됨</a:t>
            </a:r>
            <a:endParaRPr lang="en-US" altLang="ko-KR" sz="135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350" dirty="0"/>
              <a:t>RF</a:t>
            </a:r>
            <a:r>
              <a:rPr lang="ko-KR" altLang="en-US" sz="1350" dirty="0"/>
              <a:t>파워</a:t>
            </a:r>
            <a:endParaRPr lang="en-US" altLang="ko-KR" sz="135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/>
              <a:t>센서 타입</a:t>
            </a:r>
            <a:endParaRPr lang="en-US" altLang="ko-KR" sz="135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 err="1"/>
              <a:t>자이로</a:t>
            </a:r>
            <a:r>
              <a:rPr lang="ko-KR" altLang="en-US" sz="1350" dirty="0"/>
              <a:t> 보정 </a:t>
            </a:r>
            <a:endParaRPr lang="en-US" altLang="ko-KR" sz="135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/>
              <a:t>동작주기</a:t>
            </a:r>
            <a:endParaRPr lang="en-US" altLang="ko-KR" sz="135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350" dirty="0"/>
              <a:t>O2 </a:t>
            </a:r>
            <a:r>
              <a:rPr lang="ko-KR" altLang="en-US" sz="1350" dirty="0" err="1"/>
              <a:t>알람</a:t>
            </a:r>
            <a:r>
              <a:rPr lang="ko-KR" altLang="en-US" sz="1350" dirty="0"/>
              <a:t> 값 </a:t>
            </a:r>
            <a:r>
              <a:rPr lang="en-US" altLang="ko-KR" sz="1350" dirty="0"/>
              <a:t>– </a:t>
            </a:r>
            <a:r>
              <a:rPr lang="ko-KR" altLang="en-US" sz="1350" dirty="0"/>
              <a:t>해당 설정보다 </a:t>
            </a:r>
            <a:r>
              <a:rPr lang="en-US" altLang="ko-KR" sz="1350" dirty="0"/>
              <a:t>%</a:t>
            </a:r>
            <a:r>
              <a:rPr lang="ko-KR" altLang="en-US" sz="1350" dirty="0"/>
              <a:t>가 낮으면 경고</a:t>
            </a:r>
            <a:endParaRPr lang="en-US" altLang="ko-KR" sz="135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350" dirty="0"/>
              <a:t>CO </a:t>
            </a:r>
            <a:r>
              <a:rPr lang="ko-KR" altLang="en-US" sz="1350" dirty="0" err="1"/>
              <a:t>알람</a:t>
            </a:r>
            <a:r>
              <a:rPr lang="ko-KR" altLang="en-US" sz="1350" dirty="0"/>
              <a:t> 값</a:t>
            </a:r>
            <a:endParaRPr lang="en-US" altLang="ko-KR" sz="135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350" dirty="0"/>
              <a:t>H2S </a:t>
            </a:r>
            <a:r>
              <a:rPr lang="ko-KR" altLang="en-US" sz="1350" dirty="0" err="1"/>
              <a:t>알람</a:t>
            </a:r>
            <a:r>
              <a:rPr lang="ko-KR" altLang="en-US" sz="1350" dirty="0"/>
              <a:t> 값</a:t>
            </a:r>
            <a:endParaRPr lang="en-US" altLang="ko-KR" sz="135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350" dirty="0"/>
              <a:t>CO2 </a:t>
            </a:r>
            <a:r>
              <a:rPr lang="ko-KR" altLang="en-US" sz="1350" dirty="0" err="1"/>
              <a:t>알람</a:t>
            </a:r>
            <a:r>
              <a:rPr lang="ko-KR" altLang="en-US" sz="1350" dirty="0"/>
              <a:t> 값</a:t>
            </a:r>
            <a:endParaRPr lang="en-US" altLang="ko-KR" sz="135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350" dirty="0"/>
              <a:t>CH4 </a:t>
            </a:r>
            <a:r>
              <a:rPr lang="ko-KR" altLang="en-US" sz="1350" dirty="0" err="1"/>
              <a:t>알람</a:t>
            </a:r>
            <a:r>
              <a:rPr lang="ko-KR" altLang="en-US" sz="1350" dirty="0"/>
              <a:t> 값</a:t>
            </a:r>
            <a:endParaRPr lang="en-US" altLang="ko-KR" sz="1350" dirty="0"/>
          </a:p>
        </p:txBody>
      </p:sp>
      <p:sp>
        <p:nvSpPr>
          <p:cNvPr id="2" name="직사각형 1"/>
          <p:cNvSpPr/>
          <p:nvPr/>
        </p:nvSpPr>
        <p:spPr>
          <a:xfrm>
            <a:off x="6009337" y="3970671"/>
            <a:ext cx="29690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해당 설정보다 높으면 경고</a:t>
            </a:r>
            <a:endParaRPr lang="en-US" altLang="ko-KR" dirty="0"/>
          </a:p>
        </p:txBody>
      </p:sp>
      <p:sp>
        <p:nvSpPr>
          <p:cNvPr id="3" name="오른쪽 중괄호 2"/>
          <p:cNvSpPr/>
          <p:nvPr/>
        </p:nvSpPr>
        <p:spPr>
          <a:xfrm>
            <a:off x="5641403" y="3738298"/>
            <a:ext cx="276314" cy="92737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97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4" y="1385802"/>
            <a:ext cx="2538437" cy="4658738"/>
          </a:xfrm>
          <a:ln>
            <a:solidFill>
              <a:schemeClr val="tx1"/>
            </a:solidFill>
          </a:ln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19452" y="265066"/>
            <a:ext cx="8911114" cy="800100"/>
          </a:xfrm>
        </p:spPr>
        <p:txBody>
          <a:bodyPr rtlCol="0">
            <a:normAutofit/>
          </a:bodyPr>
          <a:lstStyle/>
          <a:p>
            <a:r>
              <a:rPr lang="en-US" altLang="ko-KR" sz="2100" dirty="0"/>
              <a:t>6. </a:t>
            </a:r>
            <a:r>
              <a:rPr lang="ko-KR" altLang="en-US" sz="2100" dirty="0"/>
              <a:t>기기 </a:t>
            </a:r>
            <a:r>
              <a:rPr lang="ko-KR" altLang="en-US" sz="2100" dirty="0" err="1"/>
              <a:t>파라미터</a:t>
            </a:r>
            <a:r>
              <a:rPr lang="ko-KR" altLang="en-US" sz="2100" dirty="0"/>
              <a:t> 설정 변경 화면</a:t>
            </a:r>
            <a:r>
              <a:rPr lang="en-US" altLang="ko-KR" sz="2100" dirty="0"/>
              <a:t> – </a:t>
            </a:r>
            <a:r>
              <a:rPr lang="ko-KR" altLang="en-US" sz="2100" dirty="0"/>
              <a:t>변경 완료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66805" y="1533524"/>
            <a:ext cx="2538437" cy="4200525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233687" y="1385802"/>
            <a:ext cx="3365172" cy="1338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/>
              <a:t>전송 완료 후 메인 화면으로 이동</a:t>
            </a:r>
            <a:endParaRPr lang="en-US" altLang="ko-KR" sz="135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350" dirty="0"/>
              <a:t>BLE </a:t>
            </a:r>
            <a:r>
              <a:rPr lang="ko-KR" altLang="en-US" sz="1350" dirty="0"/>
              <a:t>연결을 실행한 기기는 </a:t>
            </a:r>
            <a:r>
              <a:rPr lang="ko-KR" altLang="en-US" sz="1350" dirty="0" err="1"/>
              <a:t>리부팅</a:t>
            </a:r>
            <a:r>
              <a:rPr lang="ko-KR" altLang="en-US" sz="1350" dirty="0"/>
              <a:t> 되고 완료될 때까지 </a:t>
            </a:r>
            <a:r>
              <a:rPr lang="en-US" altLang="ko-KR" sz="1350" dirty="0"/>
              <a:t> </a:t>
            </a:r>
            <a:r>
              <a:rPr lang="ko-KR" altLang="en-US" sz="1350" dirty="0"/>
              <a:t>데이터 확인과 연결 기능을 사용 할 수 없습니다</a:t>
            </a:r>
            <a:r>
              <a:rPr lang="en-US" altLang="ko-KR" sz="1350" dirty="0"/>
              <a:t>.</a:t>
            </a:r>
            <a:r>
              <a:rPr lang="ko-KR" altLang="en-US" sz="1350" dirty="0"/>
              <a:t> </a:t>
            </a:r>
            <a:endParaRPr lang="en-US" altLang="ko-KR" sz="1350" dirty="0"/>
          </a:p>
        </p:txBody>
      </p:sp>
      <p:grpSp>
        <p:nvGrpSpPr>
          <p:cNvPr id="2" name="그룹 22"/>
          <p:cNvGrpSpPr/>
          <p:nvPr/>
        </p:nvGrpSpPr>
        <p:grpSpPr>
          <a:xfrm>
            <a:off x="3420343" y="1385802"/>
            <a:ext cx="2538440" cy="4658742"/>
            <a:chOff x="3225433" y="1385802"/>
            <a:chExt cx="2344302" cy="465874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5433" y="1385802"/>
              <a:ext cx="2344302" cy="46587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/>
            <p:cNvSpPr/>
            <p:nvPr/>
          </p:nvSpPr>
          <p:spPr>
            <a:xfrm>
              <a:off x="5033216" y="2722013"/>
              <a:ext cx="438897" cy="161681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  <a:ln>
              <a:solidFill>
                <a:schemeClr val="tx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878580" y="3055620"/>
              <a:ext cx="1303020" cy="7696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94760" y="3040380"/>
              <a:ext cx="16194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센서 측정 중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94760" y="3185636"/>
              <a:ext cx="16194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센서 측정 중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94760" y="3487974"/>
              <a:ext cx="16194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센서 측정 중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94760" y="3633786"/>
              <a:ext cx="16194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센서 측정 중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4760" y="3336805"/>
              <a:ext cx="16194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센서 측정 중</a:t>
              </a:r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>
            <a:off x="2951686" y="3185637"/>
            <a:ext cx="433555" cy="11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37804" r="7045" b="41028"/>
          <a:stretch/>
        </p:blipFill>
        <p:spPr>
          <a:xfrm>
            <a:off x="556691" y="3055620"/>
            <a:ext cx="2176344" cy="9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8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86" y="1065166"/>
            <a:ext cx="2901469" cy="53356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24634" y="1409286"/>
            <a:ext cx="5008185" cy="19620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/>
              <a:t>메인 화면에서 </a:t>
            </a:r>
            <a:r>
              <a:rPr lang="ko-KR" altLang="en-US" sz="1350" dirty="0" err="1"/>
              <a:t>앱을</a:t>
            </a:r>
            <a:r>
              <a:rPr lang="ko-KR" altLang="en-US" sz="1350" dirty="0"/>
              <a:t> 종료하거나 혹은 </a:t>
            </a:r>
            <a:r>
              <a:rPr lang="ko-KR" altLang="en-US" sz="1350" dirty="0" err="1"/>
              <a:t>앱이</a:t>
            </a:r>
            <a:r>
              <a:rPr lang="ko-KR" altLang="en-US" sz="1350" dirty="0"/>
              <a:t> 실행중인 상태에서 화면이 꺼지면 알림 형식으로 자동으로 재실행</a:t>
            </a:r>
            <a:endParaRPr lang="en-US" altLang="ko-KR" sz="135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350" dirty="0"/>
              <a:t>산소 농도가 낮아 지거나 이산화 탄소</a:t>
            </a:r>
            <a:r>
              <a:rPr lang="en-US" altLang="ko-KR" sz="1350" dirty="0"/>
              <a:t>ppm</a:t>
            </a:r>
            <a:r>
              <a:rPr lang="ko-KR" altLang="en-US" sz="1350" dirty="0"/>
              <a:t>이 높아지는 등의 문제가 생기면 해당 해당 기기의 이름을 표시하며 </a:t>
            </a:r>
            <a:r>
              <a:rPr lang="ko-KR" altLang="en-US" sz="1350" dirty="0" err="1"/>
              <a:t>알람과</a:t>
            </a:r>
            <a:r>
              <a:rPr lang="ko-KR" altLang="en-US" sz="1350" dirty="0"/>
              <a:t> 진동으로 알려줍니다</a:t>
            </a:r>
            <a:r>
              <a:rPr lang="en-US" altLang="ko-KR" sz="1350" dirty="0"/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350" dirty="0"/>
              <a:t>10</a:t>
            </a:r>
            <a:r>
              <a:rPr lang="ko-KR" altLang="en-US" sz="1350" dirty="0"/>
              <a:t>분 동안 수신되는 기기가 없을 시 </a:t>
            </a:r>
            <a:r>
              <a:rPr lang="ko-KR" altLang="en-US" sz="1350" dirty="0" err="1"/>
              <a:t>앱은</a:t>
            </a:r>
            <a:r>
              <a:rPr lang="ko-KR" altLang="en-US" sz="1350" dirty="0"/>
              <a:t> 자동 종료됨</a:t>
            </a:r>
            <a:endParaRPr lang="en-US" altLang="ko-KR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866797" y="2733675"/>
            <a:ext cx="1753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18" name="직사각형 17"/>
          <p:cNvSpPr/>
          <p:nvPr/>
        </p:nvSpPr>
        <p:spPr>
          <a:xfrm>
            <a:off x="1848746" y="2746147"/>
            <a:ext cx="175334" cy="190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1100" b="1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제목 1"/>
          <p:cNvSpPr>
            <a:spLocks noGrp="1"/>
          </p:cNvSpPr>
          <p:nvPr>
            <p:ph type="title"/>
          </p:nvPr>
        </p:nvSpPr>
        <p:spPr>
          <a:xfrm>
            <a:off x="219452" y="265066"/>
            <a:ext cx="8911114" cy="800100"/>
          </a:xfrm>
        </p:spPr>
        <p:txBody>
          <a:bodyPr rtlCol="0">
            <a:normAutofit/>
          </a:bodyPr>
          <a:lstStyle/>
          <a:p>
            <a:r>
              <a:rPr lang="en-US" altLang="ko-KR" sz="2100" dirty="0"/>
              <a:t>7. </a:t>
            </a:r>
            <a:r>
              <a:rPr lang="ko-KR" altLang="en-US" sz="2400" dirty="0" err="1"/>
              <a:t>앱</a:t>
            </a:r>
            <a:r>
              <a:rPr lang="ko-KR" altLang="en-US" sz="2400" dirty="0"/>
              <a:t> 백그라운드 실행</a:t>
            </a:r>
            <a:r>
              <a:rPr lang="ko-KR" altLang="en-US" sz="2100" dirty="0"/>
              <a:t> </a:t>
            </a:r>
            <a:r>
              <a:rPr lang="en-US" altLang="ko-KR" sz="2100" dirty="0"/>
              <a:t> </a:t>
            </a:r>
            <a:endParaRPr lang="ko-KR" altLang="en-US" sz="2100" dirty="0"/>
          </a:p>
        </p:txBody>
      </p:sp>
    </p:spTree>
    <p:extLst>
      <p:ext uri="{BB962C8B-B14F-4D97-AF65-F5344CB8AC3E}">
        <p14:creationId xmlns:p14="http://schemas.microsoft.com/office/powerpoint/2010/main" val="29828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233687" y="1376977"/>
            <a:ext cx="3365172" cy="1708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/>
              <a:t>해당 알림 부분을 밑으로 내려 </a:t>
            </a:r>
            <a:r>
              <a:rPr lang="en-US" altLang="ko-KR" sz="1400" dirty="0"/>
              <a:t>Close</a:t>
            </a:r>
            <a:r>
              <a:rPr lang="ko-KR" altLang="en-US" sz="1400" dirty="0"/>
              <a:t>를 누르면 </a:t>
            </a:r>
            <a:r>
              <a:rPr lang="ko-KR" altLang="en-US" sz="1400" dirty="0" err="1"/>
              <a:t>앱</a:t>
            </a:r>
            <a:r>
              <a:rPr lang="ko-KR" altLang="en-US" sz="1400" dirty="0"/>
              <a:t> 종료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/>
              <a:t>최근 실행 </a:t>
            </a:r>
            <a:r>
              <a:rPr lang="ko-KR" altLang="en-US" sz="1400" dirty="0" err="1"/>
              <a:t>앱</a:t>
            </a:r>
            <a:r>
              <a:rPr lang="ko-KR" altLang="en-US" sz="1400" dirty="0"/>
              <a:t> 버튼을 눌러  해당 </a:t>
            </a:r>
            <a:r>
              <a:rPr lang="ko-KR" altLang="en-US" sz="1400" dirty="0" err="1"/>
              <a:t>앱을</a:t>
            </a:r>
            <a:r>
              <a:rPr lang="ko-KR" altLang="en-US" sz="1400" dirty="0"/>
              <a:t> 밀거나 모두 닫기를 누르면 </a:t>
            </a:r>
            <a:r>
              <a:rPr lang="ko-KR" altLang="en-US" sz="1400" dirty="0" err="1"/>
              <a:t>앱</a:t>
            </a:r>
            <a:r>
              <a:rPr lang="ko-KR" altLang="en-US" sz="1400" dirty="0"/>
              <a:t> 종료</a:t>
            </a:r>
            <a:endParaRPr lang="en-US" altLang="ko-KR" sz="1400" dirty="0"/>
          </a:p>
        </p:txBody>
      </p:sp>
      <p:grpSp>
        <p:nvGrpSpPr>
          <p:cNvPr id="2" name="그룹 15"/>
          <p:cNvGrpSpPr/>
          <p:nvPr/>
        </p:nvGrpSpPr>
        <p:grpSpPr>
          <a:xfrm>
            <a:off x="447841" y="1409285"/>
            <a:ext cx="2547257" cy="4635255"/>
            <a:chOff x="487019" y="1118506"/>
            <a:chExt cx="2690521" cy="533563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019" y="1118506"/>
              <a:ext cx="2679567" cy="533563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464945" y="2787015"/>
              <a:ext cx="161925" cy="247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8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448275" y="2799487"/>
              <a:ext cx="161925" cy="1905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11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6351" r="-409" b="55482"/>
            <a:stretch/>
          </p:blipFill>
          <p:spPr>
            <a:xfrm>
              <a:off x="487019" y="3736324"/>
              <a:ext cx="2690521" cy="967741"/>
            </a:xfrm>
            <a:prstGeom prst="rect">
              <a:avLst/>
            </a:prstGeom>
          </p:spPr>
        </p:pic>
        <p:cxnSp>
          <p:nvCxnSpPr>
            <p:cNvPr id="9" name="직선 화살표 연결선 8"/>
            <p:cNvCxnSpPr/>
            <p:nvPr/>
          </p:nvCxnSpPr>
          <p:spPr>
            <a:xfrm>
              <a:off x="1826802" y="3261360"/>
              <a:ext cx="0" cy="115824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1599392" y="4419601"/>
              <a:ext cx="454820" cy="25136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68" y="1376978"/>
            <a:ext cx="2548811" cy="4667563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3831898" y="5724525"/>
            <a:ext cx="430602" cy="28172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47840" y="1066800"/>
            <a:ext cx="336008" cy="3101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399076" y="1066798"/>
            <a:ext cx="336008" cy="28575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제목 1"/>
          <p:cNvSpPr>
            <a:spLocks noGrp="1"/>
          </p:cNvSpPr>
          <p:nvPr>
            <p:ph type="title"/>
          </p:nvPr>
        </p:nvSpPr>
        <p:spPr>
          <a:xfrm>
            <a:off x="219452" y="265066"/>
            <a:ext cx="8911114" cy="800100"/>
          </a:xfrm>
        </p:spPr>
        <p:txBody>
          <a:bodyPr rtlCol="0">
            <a:normAutofit/>
          </a:bodyPr>
          <a:lstStyle/>
          <a:p>
            <a:r>
              <a:rPr lang="en-US" altLang="ko-KR" sz="2100" dirty="0"/>
              <a:t>8. </a:t>
            </a:r>
            <a:r>
              <a:rPr lang="ko-KR" altLang="en-US" sz="2100" dirty="0" err="1"/>
              <a:t>앱을</a:t>
            </a:r>
            <a:r>
              <a:rPr lang="ko-KR" altLang="en-US" sz="2100" dirty="0"/>
              <a:t> 종료하는 방법 </a:t>
            </a:r>
          </a:p>
        </p:txBody>
      </p:sp>
    </p:spTree>
    <p:extLst>
      <p:ext uri="{BB962C8B-B14F-4D97-AF65-F5344CB8AC3E}">
        <p14:creationId xmlns:p14="http://schemas.microsoft.com/office/powerpoint/2010/main" val="36706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EF5D769-374C-4A7D-8389-2E84DECE0A81}"/>
              </a:ext>
            </a:extLst>
          </p:cNvPr>
          <p:cNvGrpSpPr/>
          <p:nvPr/>
        </p:nvGrpSpPr>
        <p:grpSpPr>
          <a:xfrm>
            <a:off x="2562592" y="0"/>
            <a:ext cx="7338646" cy="6858000"/>
            <a:chOff x="5791200" y="0"/>
            <a:chExt cx="6400800" cy="6858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7278EEFE-AF8A-409A-8D07-7EC1ED4B325C}"/>
                </a:ext>
              </a:extLst>
            </p:cNvPr>
            <p:cNvSpPr/>
            <p:nvPr/>
          </p:nvSpPr>
          <p:spPr>
            <a:xfrm>
              <a:off x="5791200" y="0"/>
              <a:ext cx="4284133" cy="6858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CEACBD1-9CDE-4B96-8EC4-2621004DCCB6}"/>
                </a:ext>
              </a:extLst>
            </p:cNvPr>
            <p:cNvSpPr/>
            <p:nvPr/>
          </p:nvSpPr>
          <p:spPr>
            <a:xfrm>
              <a:off x="7958667" y="0"/>
              <a:ext cx="423333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02333A-E06F-49C6-82BC-222A5F2873EA}"/>
              </a:ext>
            </a:extLst>
          </p:cNvPr>
          <p:cNvSpPr/>
          <p:nvPr/>
        </p:nvSpPr>
        <p:spPr>
          <a:xfrm>
            <a:off x="-1" y="2604219"/>
            <a:ext cx="7977163" cy="164956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Rectangle 134" descr="5"/>
          <p:cNvSpPr>
            <a:spLocks noChangeArrowheads="1"/>
          </p:cNvSpPr>
          <p:nvPr/>
        </p:nvSpPr>
        <p:spPr bwMode="auto">
          <a:xfrm>
            <a:off x="1793737" y="2784272"/>
            <a:ext cx="3929627" cy="42197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34361" tIns="34361" rIns="34361" bIns="34361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defTabSz="873125" fontAlgn="ctr" latinLnBrk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pitchFamily="2" charset="2"/>
              <a:buNone/>
            </a:pPr>
            <a:r>
              <a:rPr kumimoji="1"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통신 </a:t>
            </a:r>
            <a:r>
              <a:rPr kumimoji="1"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Raw Data Loss</a:t>
            </a:r>
            <a:r>
              <a:rPr kumimoji="1"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율 분석 자료</a:t>
            </a:r>
          </a:p>
        </p:txBody>
      </p:sp>
      <p:sp>
        <p:nvSpPr>
          <p:cNvPr id="11" name="Rectangle 134" descr="5"/>
          <p:cNvSpPr>
            <a:spLocks noChangeArrowheads="1"/>
          </p:cNvSpPr>
          <p:nvPr/>
        </p:nvSpPr>
        <p:spPr bwMode="auto">
          <a:xfrm>
            <a:off x="773111" y="2784272"/>
            <a:ext cx="1046471" cy="42197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34361" tIns="34361" rIns="34361" bIns="34361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r" defTabSz="873125" fontAlgn="ctr" latinLnBrk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pitchFamily="2" charset="2"/>
              <a:buNone/>
            </a:pPr>
            <a:r>
              <a:rPr kumimoji="1"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Ⅰ.</a:t>
            </a:r>
            <a:endParaRPr kumimoji="1"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103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01314" y="3730903"/>
            <a:ext cx="3898612" cy="174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1896020" y="2791620"/>
            <a:ext cx="6109201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엑스포" panose="02030504000101010101" pitchFamily="18" charset="-127"/>
                <a:ea typeface="휴먼엑스포" panose="02030504000101010101" pitchFamily="18" charset="-127"/>
              </a:rPr>
              <a:t>감사합니다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514850" y="6334125"/>
            <a:ext cx="838200" cy="495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10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통신 </a:t>
            </a: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Raw Data Loss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율 분석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자료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1. 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통신 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Raw Data Loss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율 분석 자료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 bwMode="auto">
          <a:xfrm>
            <a:off x="300180" y="1310763"/>
            <a:ext cx="45719" cy="2637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algn="ctr">
            <a:noFill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rgbClr val="283214"/>
              </a:solidFill>
              <a:latin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61820" y="1270027"/>
            <a:ext cx="35698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600" spc="-100">
                <a:gradFill flip="none" rotWithShape="1">
                  <a:gsLst>
                    <a:gs pos="92917">
                      <a:srgbClr val="033461">
                        <a:lumMod val="90000"/>
                        <a:lumOff val="10000"/>
                      </a:srgbClr>
                    </a:gs>
                    <a:gs pos="80833">
                      <a:srgbClr val="033461">
                        <a:lumMod val="90000"/>
                        <a:lumOff val="10000"/>
                      </a:srgb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fontAlgn="base"/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BTS1 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평균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Raw Data </a:t>
            </a:r>
            <a:r>
              <a:rPr lang="ko-KR" altLang="en-US" spc="-60" dirty="0" err="1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수신율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및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Loss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율</a:t>
            </a:r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2862473242"/>
              </p:ext>
            </p:extLst>
          </p:nvPr>
        </p:nvGraphicFramePr>
        <p:xfrm>
          <a:off x="5422049" y="1608581"/>
          <a:ext cx="4479189" cy="473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080C40D-C3B0-A762-3BE0-0389EE1E6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879201"/>
              </p:ext>
            </p:extLst>
          </p:nvPr>
        </p:nvGraphicFramePr>
        <p:xfrm>
          <a:off x="361820" y="1762472"/>
          <a:ext cx="4952231" cy="45802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1972">
                  <a:extLst>
                    <a:ext uri="{9D8B030D-6E8A-4147-A177-3AD203B41FA5}">
                      <a16:colId xmlns:a16="http://schemas.microsoft.com/office/drawing/2014/main" val="1282564604"/>
                    </a:ext>
                  </a:extLst>
                </a:gridCol>
                <a:gridCol w="436227">
                  <a:extLst>
                    <a:ext uri="{9D8B030D-6E8A-4147-A177-3AD203B41FA5}">
                      <a16:colId xmlns:a16="http://schemas.microsoft.com/office/drawing/2014/main" val="3170094098"/>
                    </a:ext>
                  </a:extLst>
                </a:gridCol>
                <a:gridCol w="570452">
                  <a:extLst>
                    <a:ext uri="{9D8B030D-6E8A-4147-A177-3AD203B41FA5}">
                      <a16:colId xmlns:a16="http://schemas.microsoft.com/office/drawing/2014/main" val="2675563930"/>
                    </a:ext>
                  </a:extLst>
                </a:gridCol>
                <a:gridCol w="545284">
                  <a:extLst>
                    <a:ext uri="{9D8B030D-6E8A-4147-A177-3AD203B41FA5}">
                      <a16:colId xmlns:a16="http://schemas.microsoft.com/office/drawing/2014/main" val="2653117226"/>
                    </a:ext>
                  </a:extLst>
                </a:gridCol>
                <a:gridCol w="645952">
                  <a:extLst>
                    <a:ext uri="{9D8B030D-6E8A-4147-A177-3AD203B41FA5}">
                      <a16:colId xmlns:a16="http://schemas.microsoft.com/office/drawing/2014/main" val="745577392"/>
                    </a:ext>
                  </a:extLst>
                </a:gridCol>
                <a:gridCol w="620786">
                  <a:extLst>
                    <a:ext uri="{9D8B030D-6E8A-4147-A177-3AD203B41FA5}">
                      <a16:colId xmlns:a16="http://schemas.microsoft.com/office/drawing/2014/main" val="3610895640"/>
                    </a:ext>
                  </a:extLst>
                </a:gridCol>
                <a:gridCol w="1421558">
                  <a:extLst>
                    <a:ext uri="{9D8B030D-6E8A-4147-A177-3AD203B41FA5}">
                      <a16:colId xmlns:a16="http://schemas.microsoft.com/office/drawing/2014/main" val="2455334525"/>
                    </a:ext>
                  </a:extLst>
                </a:gridCol>
              </a:tblGrid>
              <a:tr h="5748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장비명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설계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수량개수</a:t>
                      </a: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수신개수</a:t>
                      </a: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수신율</a:t>
                      </a:r>
                      <a:endParaRPr lang="en-US" altLang="ko-KR" sz="100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Loss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율</a:t>
                      </a:r>
                      <a:endParaRPr lang="en-US" altLang="ko-KR" sz="100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en-US" altLang="ko-KR" sz="100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114609"/>
                  </a:ext>
                </a:extLst>
              </a:tr>
              <a:tr h="443912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BTS1</a:t>
                      </a:r>
                    </a:p>
                    <a:p>
                      <a:pPr algn="ctr" fontAlgn="ctr"/>
                      <a:b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종 가스</a:t>
                      </a:r>
                      <a:endParaRPr lang="en-US" altLang="ko-KR" sz="100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 센서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49,980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47,795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95.63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4.37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261007"/>
                  </a:ext>
                </a:extLst>
              </a:tr>
              <a:tr h="443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49,980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39,839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79.71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20.29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일 배터리 방전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394163"/>
                  </a:ext>
                </a:extLst>
              </a:tr>
              <a:tr h="443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38,880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38,004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97.75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2.25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일 배터리 교체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059867"/>
                  </a:ext>
                </a:extLst>
              </a:tr>
              <a:tr h="443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49,980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47,752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95.54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4.46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16504"/>
                  </a:ext>
                </a:extLst>
              </a:tr>
              <a:tr h="443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49,980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49,448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98.94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1.06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459291"/>
                  </a:ext>
                </a:extLst>
              </a:tr>
              <a:tr h="443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49,980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47,910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95.86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4.14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39376"/>
                  </a:ext>
                </a:extLst>
              </a:tr>
              <a:tr h="443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49,980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48,386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96.81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3.19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489280"/>
                  </a:ext>
                </a:extLst>
              </a:tr>
              <a:tr h="4356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평균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49,980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46,855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93.75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6.25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66714"/>
                  </a:ext>
                </a:extLst>
              </a:tr>
              <a:tr h="4356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평균 </a:t>
                      </a:r>
                      <a:r>
                        <a:rPr lang="en-US" altLang="ko-KR" sz="10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48,130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46,549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96.72 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3.28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GW 2 </a:t>
                      </a:r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베터리 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교체 일수 제외</a:t>
                      </a:r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(8</a:t>
                      </a:r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(8.19~24, 8.30~31)</a:t>
                      </a: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377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995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통신 </a:t>
            </a: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Raw Data Loss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율 분석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자료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1. 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통신 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Raw Data Loss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율 분석 자료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300180" y="1310763"/>
            <a:ext cx="45719" cy="2637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algn="ctr">
            <a:noFill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rgbClr val="283214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1820" y="1270027"/>
            <a:ext cx="35698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600" spc="-100">
                <a:gradFill flip="none" rotWithShape="1">
                  <a:gsLst>
                    <a:gs pos="92917">
                      <a:srgbClr val="033461">
                        <a:lumMod val="90000"/>
                        <a:lumOff val="10000"/>
                      </a:srgbClr>
                    </a:gs>
                    <a:gs pos="80833">
                      <a:srgbClr val="033461">
                        <a:lumMod val="90000"/>
                        <a:lumOff val="10000"/>
                      </a:srgb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fontAlgn="base"/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BTS1 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일별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Raw Data </a:t>
            </a:r>
            <a:r>
              <a:rPr lang="ko-KR" altLang="en-US" spc="-60" dirty="0" err="1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수신율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및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Loss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율</a:t>
            </a:r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786607097"/>
              </p:ext>
            </p:extLst>
          </p:nvPr>
        </p:nvGraphicFramePr>
        <p:xfrm>
          <a:off x="300180" y="1608581"/>
          <a:ext cx="9335801" cy="4851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8970F84-71F2-6199-A7C5-9C82716ED7E8}"/>
              </a:ext>
            </a:extLst>
          </p:cNvPr>
          <p:cNvSpPr txBox="1"/>
          <p:nvPr/>
        </p:nvSpPr>
        <p:spPr>
          <a:xfrm>
            <a:off x="5704513" y="4678911"/>
            <a:ext cx="1921079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>
                <a:latin typeface="+mn-ea"/>
              </a:rPr>
              <a:t>LTE-GW2 </a:t>
            </a:r>
          </a:p>
          <a:p>
            <a:pPr marL="285750" marR="0" lvl="0" indent="-28575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050" b="0" u="none" strike="noStrike" dirty="0">
                <a:effectLst/>
                <a:latin typeface="+mn-ea"/>
                <a:ea typeface="+mn-ea"/>
              </a:rPr>
              <a:t>8</a:t>
            </a:r>
            <a:r>
              <a:rPr lang="ko-KR" altLang="en-US" sz="1050" b="0" u="none" strike="noStrike" dirty="0">
                <a:effectLst/>
                <a:latin typeface="+mn-ea"/>
                <a:ea typeface="+mn-ea"/>
              </a:rPr>
              <a:t>월 </a:t>
            </a:r>
            <a:r>
              <a:rPr lang="en-US" altLang="ko-KR" sz="1050" b="0" u="none" strike="noStrike" dirty="0">
                <a:effectLst/>
                <a:latin typeface="+mn-ea"/>
                <a:ea typeface="+mn-ea"/>
              </a:rPr>
              <a:t>19</a:t>
            </a:r>
            <a:r>
              <a:rPr lang="ko-KR" altLang="en-US" sz="1050" b="0" u="none" strike="noStrike" dirty="0">
                <a:effectLst/>
                <a:latin typeface="+mn-ea"/>
                <a:ea typeface="+mn-ea"/>
              </a:rPr>
              <a:t>일 배터리 방전</a:t>
            </a:r>
            <a:endParaRPr lang="en-US" altLang="ko-KR" sz="1050" b="0" u="none" strike="noStrike" dirty="0">
              <a:effectLst/>
              <a:latin typeface="+mn-ea"/>
              <a:ea typeface="+mn-ea"/>
            </a:endParaRPr>
          </a:p>
          <a:p>
            <a:pPr marL="285750" marR="0" lvl="0" indent="-28575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050" i="0" dirty="0">
                <a:solidFill>
                  <a:srgbClr val="000000"/>
                </a:solidFill>
                <a:latin typeface="+mn-ea"/>
              </a:rPr>
              <a:t>8</a:t>
            </a:r>
            <a:r>
              <a:rPr lang="ko-KR" altLang="en-US" sz="1050" i="0" dirty="0">
                <a:solidFill>
                  <a:srgbClr val="000000"/>
                </a:solidFill>
                <a:latin typeface="+mn-ea"/>
              </a:rPr>
              <a:t>월 </a:t>
            </a:r>
            <a:r>
              <a:rPr lang="en-US" altLang="ko-KR" sz="1050" i="0" dirty="0">
                <a:solidFill>
                  <a:srgbClr val="000000"/>
                </a:solidFill>
                <a:latin typeface="+mn-ea"/>
              </a:rPr>
              <a:t>24</a:t>
            </a:r>
            <a:r>
              <a:rPr lang="ko-KR" altLang="en-US" sz="1050" i="0" dirty="0">
                <a:solidFill>
                  <a:srgbClr val="000000"/>
                </a:solidFill>
                <a:latin typeface="+mn-ea"/>
              </a:rPr>
              <a:t>일 배터리 교체</a:t>
            </a:r>
            <a:endParaRPr lang="en-US" altLang="ko-KR" sz="1050" i="0" dirty="0">
              <a:solidFill>
                <a:srgbClr val="000000"/>
              </a:solidFill>
              <a:latin typeface="+mn-ea"/>
            </a:endParaRPr>
          </a:p>
          <a:p>
            <a:pPr marL="285750" marR="0" lvl="0" indent="-28575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050" b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8</a:t>
            </a:r>
            <a:r>
              <a:rPr lang="ko-KR" altLang="en-US" sz="1050" b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월 </a:t>
            </a:r>
            <a:r>
              <a:rPr lang="en-US" altLang="ko-KR" sz="1050" b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30</a:t>
            </a:r>
            <a:r>
              <a:rPr lang="ko-KR" altLang="en-US" sz="1050" b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일 배터리 방전</a:t>
            </a:r>
            <a:endParaRPr lang="en-US" altLang="ko-KR" sz="1050" b="0" i="0" u="none" strike="noStrike" dirty="0">
              <a:solidFill>
                <a:srgbClr val="00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971F17-929D-8CD2-210C-884EAA41FF8B}"/>
              </a:ext>
            </a:extLst>
          </p:cNvPr>
          <p:cNvSpPr txBox="1"/>
          <p:nvPr/>
        </p:nvSpPr>
        <p:spPr>
          <a:xfrm>
            <a:off x="8049063" y="5297664"/>
            <a:ext cx="1603695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n-ea"/>
                <a:ea typeface="+mn-ea"/>
              </a:rPr>
              <a:t>BTS1-11</a:t>
            </a:r>
            <a:r>
              <a:rPr lang="ko-KR" altLang="en-US" sz="105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05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n-ea"/>
                <a:ea typeface="+mn-ea"/>
              </a:rPr>
              <a:t>: 8</a:t>
            </a:r>
            <a:r>
              <a:rPr lang="ko-KR" altLang="en-US" sz="105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n-ea"/>
                <a:ea typeface="+mn-ea"/>
              </a:rPr>
              <a:t>월 </a:t>
            </a:r>
            <a:r>
              <a:rPr lang="en-US" altLang="ko-KR" sz="105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n-ea"/>
                <a:ea typeface="+mn-ea"/>
              </a:rPr>
              <a:t>25</a:t>
            </a:r>
            <a:r>
              <a:rPr lang="ko-KR" altLang="en-US" sz="105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n-ea"/>
                <a:ea typeface="+mn-ea"/>
              </a:rPr>
              <a:t>일 </a:t>
            </a:r>
            <a:endParaRPr lang="en-US" altLang="ko-KR" sz="1050" b="0" i="0" u="none" strike="noStrike" dirty="0">
              <a:solidFill>
                <a:schemeClr val="accent6">
                  <a:lumMod val="75000"/>
                </a:schemeClr>
              </a:solidFill>
              <a:effectLst/>
              <a:latin typeface="+mn-ea"/>
              <a:ea typeface="+mn-ea"/>
            </a:endParaRPr>
          </a:p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RF</a:t>
            </a:r>
            <a:r>
              <a:rPr lang="ko-KR" altLang="en-US" sz="105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 환경 변화 발생</a:t>
            </a:r>
            <a:endParaRPr lang="en-US" altLang="ko-KR" sz="1050" b="0" i="0" u="none" strike="noStrike" dirty="0">
              <a:solidFill>
                <a:schemeClr val="accent6">
                  <a:lumMod val="75000"/>
                </a:schemeClr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3362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통신 </a:t>
            </a: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Raw Data Loss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율 분석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자료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1. 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통신 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Raw Data Loss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율 분석 자료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 bwMode="auto">
          <a:xfrm>
            <a:off x="300180" y="1310763"/>
            <a:ext cx="45719" cy="2637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algn="ctr">
            <a:noFill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rgbClr val="283214"/>
              </a:solidFill>
              <a:latin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61820" y="1270027"/>
            <a:ext cx="35698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600" spc="-100">
                <a:gradFill flip="none" rotWithShape="1">
                  <a:gsLst>
                    <a:gs pos="92917">
                      <a:srgbClr val="033461">
                        <a:lumMod val="90000"/>
                        <a:lumOff val="10000"/>
                      </a:srgbClr>
                    </a:gs>
                    <a:gs pos="80833">
                      <a:srgbClr val="033461">
                        <a:lumMod val="90000"/>
                        <a:lumOff val="10000"/>
                      </a:srgb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fontAlgn="base"/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BTS5 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평균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Raw Data </a:t>
            </a:r>
            <a:r>
              <a:rPr lang="ko-KR" altLang="en-US" spc="-60" dirty="0" err="1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수신율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및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Loss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율</a:t>
            </a:r>
          </a:p>
        </p:txBody>
      </p: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1280123404"/>
              </p:ext>
            </p:extLst>
          </p:nvPr>
        </p:nvGraphicFramePr>
        <p:xfrm>
          <a:off x="5427133" y="1574554"/>
          <a:ext cx="4474105" cy="4724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D07E2F-D70C-01DE-8CCD-83B76D1EBC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122562"/>
              </p:ext>
            </p:extLst>
          </p:nvPr>
        </p:nvGraphicFramePr>
        <p:xfrm>
          <a:off x="323039" y="1732589"/>
          <a:ext cx="4952231" cy="45613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702">
                  <a:extLst>
                    <a:ext uri="{9D8B030D-6E8A-4147-A177-3AD203B41FA5}">
                      <a16:colId xmlns:a16="http://schemas.microsoft.com/office/drawing/2014/main" val="1282564604"/>
                    </a:ext>
                  </a:extLst>
                </a:gridCol>
                <a:gridCol w="436227">
                  <a:extLst>
                    <a:ext uri="{9D8B030D-6E8A-4147-A177-3AD203B41FA5}">
                      <a16:colId xmlns:a16="http://schemas.microsoft.com/office/drawing/2014/main" val="3170094098"/>
                    </a:ext>
                  </a:extLst>
                </a:gridCol>
                <a:gridCol w="578841">
                  <a:extLst>
                    <a:ext uri="{9D8B030D-6E8A-4147-A177-3AD203B41FA5}">
                      <a16:colId xmlns:a16="http://schemas.microsoft.com/office/drawing/2014/main" val="4252769236"/>
                    </a:ext>
                  </a:extLst>
                </a:gridCol>
                <a:gridCol w="545284">
                  <a:extLst>
                    <a:ext uri="{9D8B030D-6E8A-4147-A177-3AD203B41FA5}">
                      <a16:colId xmlns:a16="http://schemas.microsoft.com/office/drawing/2014/main" val="1358972598"/>
                    </a:ext>
                  </a:extLst>
                </a:gridCol>
                <a:gridCol w="629174">
                  <a:extLst>
                    <a:ext uri="{9D8B030D-6E8A-4147-A177-3AD203B41FA5}">
                      <a16:colId xmlns:a16="http://schemas.microsoft.com/office/drawing/2014/main" val="745577392"/>
                    </a:ext>
                  </a:extLst>
                </a:gridCol>
                <a:gridCol w="637564">
                  <a:extLst>
                    <a:ext uri="{9D8B030D-6E8A-4147-A177-3AD203B41FA5}">
                      <a16:colId xmlns:a16="http://schemas.microsoft.com/office/drawing/2014/main" val="3610895640"/>
                    </a:ext>
                  </a:extLst>
                </a:gridCol>
                <a:gridCol w="1434439">
                  <a:extLst>
                    <a:ext uri="{9D8B030D-6E8A-4147-A177-3AD203B41FA5}">
                      <a16:colId xmlns:a16="http://schemas.microsoft.com/office/drawing/2014/main" val="2455334525"/>
                    </a:ext>
                  </a:extLst>
                </a:gridCol>
              </a:tblGrid>
              <a:tr h="6075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장비명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설계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수량개수</a:t>
                      </a: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수신개수</a:t>
                      </a: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 err="1">
                          <a:effectLst/>
                          <a:latin typeface="+mn-ea"/>
                          <a:ea typeface="+mn-ea"/>
                        </a:rPr>
                        <a:t>수신율</a:t>
                      </a:r>
                      <a:endParaRPr lang="en-US" altLang="ko-KR" sz="1000" b="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Loss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율</a:t>
                      </a:r>
                      <a:endParaRPr lang="en-US" altLang="ko-KR" sz="1000" b="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(%)</a:t>
                      </a: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en-US" altLang="ko-KR" sz="1000" b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114609"/>
                  </a:ext>
                </a:extLst>
              </a:tr>
              <a:tr h="265972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BTS5</a:t>
                      </a:r>
                    </a:p>
                    <a:p>
                      <a:pPr algn="ctr" fontAlgn="ctr"/>
                      <a:b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종</a:t>
                      </a:r>
                      <a:endParaRPr lang="en-US" altLang="ko-KR" sz="1000" b="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가스센서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49,980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46,309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92.66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7.34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039787"/>
                  </a:ext>
                </a:extLst>
              </a:tr>
              <a:tr h="2659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49,980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40,208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80.45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19.55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일 배터리 방전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221757"/>
                  </a:ext>
                </a:extLst>
              </a:tr>
              <a:tr h="2659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38,880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38,373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98.70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1.30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일 배터리 교체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71481"/>
                  </a:ext>
                </a:extLst>
              </a:tr>
              <a:tr h="2659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49,980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35,474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70.98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29.02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548254"/>
                  </a:ext>
                </a:extLst>
              </a:tr>
              <a:tr h="2659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49,980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36,865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+mn-ea"/>
                          <a:ea typeface="+mn-ea"/>
                        </a:rPr>
                        <a:t>73.76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26.24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895831"/>
                  </a:ext>
                </a:extLst>
              </a:tr>
              <a:tr h="3047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49,980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40,231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80.49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19.51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374592"/>
                  </a:ext>
                </a:extLst>
              </a:tr>
              <a:tr h="2659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49,980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29,669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+mn-ea"/>
                          <a:ea typeface="+mn-ea"/>
                        </a:rPr>
                        <a:t>59.36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40.64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740480"/>
                  </a:ext>
                </a:extLst>
              </a:tr>
              <a:tr h="2659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49,980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47,888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+mn-ea"/>
                          <a:ea typeface="+mn-ea"/>
                        </a:rPr>
                        <a:t>95.81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4.19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087790"/>
                  </a:ext>
                </a:extLst>
              </a:tr>
              <a:tr h="2659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49,980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40,174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80.38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+mn-ea"/>
                          <a:ea typeface="+mn-ea"/>
                        </a:rPr>
                        <a:t>19.62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일 배터리 방전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42775"/>
                  </a:ext>
                </a:extLst>
              </a:tr>
              <a:tr h="2659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38,880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38,292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98.49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1.51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일 배터리 교체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242630"/>
                  </a:ext>
                </a:extLst>
              </a:tr>
              <a:tr h="2659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49,980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47,615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95.27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4.73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865160"/>
                  </a:ext>
                </a:extLst>
              </a:tr>
              <a:tr h="2659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49,980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48,711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97.46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2.54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246326"/>
                  </a:ext>
                </a:extLst>
              </a:tr>
              <a:tr h="2610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평균 </a:t>
                      </a:r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49.980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41.314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82.66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+mn-ea"/>
                          <a:ea typeface="+mn-ea"/>
                        </a:rPr>
                        <a:t>17.34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783153"/>
                  </a:ext>
                </a:extLst>
              </a:tr>
              <a:tr h="454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평균 </a:t>
                      </a:r>
                      <a:r>
                        <a:rPr lang="en-US" altLang="ko-KR" sz="10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47,760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40.943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85.73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14.27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GW 2 </a:t>
                      </a:r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베터리 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교체 일수 제외</a:t>
                      </a:r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(8</a:t>
                      </a:r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(8.19~24, 8.30~31)</a:t>
                      </a:r>
                    </a:p>
                  </a:txBody>
                  <a:tcPr marL="5150" marR="5150" marT="51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895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0484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3">
            <a:extLst>
              <a:ext uri="{FF2B5EF4-FFF2-40B4-BE49-F238E27FC236}">
                <a16:creationId xmlns:a16="http://schemas.microsoft.com/office/drawing/2014/main" id="{1CF01336-D3B3-40F0-BAFF-C8790BE93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220" y="207965"/>
            <a:ext cx="7865855" cy="4770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통신 </a:t>
            </a:r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Raw Data Loss</a:t>
            </a:r>
            <a:r>
              <a:rPr lang="ko-KR" altLang="en-US" sz="2500" dirty="0">
                <a:solidFill>
                  <a:prstClr val="white">
                    <a:lumMod val="95000"/>
                  </a:prst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율 분석</a:t>
            </a:r>
            <a:endParaRPr lang="en-US" altLang="ko-KR" sz="2500" dirty="0">
              <a:solidFill>
                <a:prstClr val="white">
                  <a:lumMod val="95000"/>
                </a:prst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497259C4-F9B7-40D9-9077-31BCA86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31" y="853762"/>
            <a:ext cx="9387849" cy="358200"/>
          </a:xfrm>
          <a:prstGeom prst="roundRect">
            <a:avLst>
              <a:gd name="adj" fmla="val 9801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005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01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016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019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022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202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199033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6038" algn="l" defTabSz="914010" rtl="0" eaLnBrk="1" latinLnBrk="1" hangingPunct="1"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87312" algn="l" fontAlgn="auto">
              <a:spcBef>
                <a:spcPts val="0"/>
              </a:spcBef>
              <a:spcAft>
                <a:spcPts val="600"/>
              </a:spcAft>
              <a:buSzPct val="120000"/>
              <a:defRPr/>
            </a:pP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자료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1. 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통신 </a:t>
            </a:r>
            <a:r>
              <a:rPr lang="en-US" altLang="ko-KR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Raw Data Loss</a:t>
            </a:r>
            <a:r>
              <a:rPr lang="ko-KR" altLang="en-US" sz="1600" spc="-1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율 분석 자료</a:t>
            </a:r>
            <a:endParaRPr lang="en-US" altLang="ko-KR" sz="1600" spc="-1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300180" y="1310763"/>
            <a:ext cx="45719" cy="26379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algn="ctr">
            <a:noFill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rtlCol="0" anchor="ctr"/>
          <a:lstStyle/>
          <a:p>
            <a:pPr algn="ctr"/>
            <a:endParaRPr lang="ko-KR" altLang="en-US" sz="1600" b="1" dirty="0">
              <a:solidFill>
                <a:srgbClr val="283214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1820" y="1270027"/>
            <a:ext cx="356988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1600" spc="-100">
                <a:gradFill flip="none" rotWithShape="1">
                  <a:gsLst>
                    <a:gs pos="92917">
                      <a:srgbClr val="033461">
                        <a:lumMod val="90000"/>
                        <a:lumOff val="10000"/>
                      </a:srgbClr>
                    </a:gs>
                    <a:gs pos="80833">
                      <a:srgbClr val="033461">
                        <a:lumMod val="90000"/>
                        <a:lumOff val="10000"/>
                      </a:srgbClr>
                    </a:gs>
                  </a:gsLst>
                  <a:lin ang="1620000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fontAlgn="base"/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BTS5 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일별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Raw Data </a:t>
            </a:r>
            <a:r>
              <a:rPr lang="ko-KR" altLang="en-US" spc="-60" dirty="0" err="1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수신율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및 </a:t>
            </a:r>
            <a:r>
              <a:rPr lang="en-US" altLang="ko-KR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Loss</a:t>
            </a:r>
            <a:r>
              <a:rPr lang="ko-KR" altLang="en-US" spc="-60" dirty="0">
                <a:solidFill>
                  <a:srgbClr val="40404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율</a:t>
            </a:r>
          </a:p>
        </p:txBody>
      </p: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572293651"/>
              </p:ext>
            </p:extLst>
          </p:nvPr>
        </p:nvGraphicFramePr>
        <p:xfrm>
          <a:off x="300180" y="1608581"/>
          <a:ext cx="9335801" cy="4809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72997748"/>
      </p:ext>
    </p:extLst>
  </p:cSld>
  <p:clrMapOvr>
    <a:masterClrMapping/>
  </p:clrMapOvr>
</p:sld>
</file>

<file path=ppt/theme/theme1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>
            <a:lumMod val="75000"/>
            <a:lumOff val="25000"/>
          </a:schemeClr>
        </a:solidFill>
        <a:ln>
          <a:noFill/>
        </a:ln>
      </a:spPr>
      <a:bodyPr wrap="none" lIns="73562" tIns="36781" rIns="73562" bIns="36781" anchor="ctr"/>
      <a:lstStyle>
        <a:defPPr marL="85725" marR="0" indent="-85725" algn="l" defTabSz="660797" rtl="0" eaLnBrk="1" fontAlgn="auto" latinLnBrk="1" hangingPunct="1">
          <a:lnSpc>
            <a:spcPct val="100000"/>
          </a:lnSpc>
          <a:spcBef>
            <a:spcPts val="300"/>
          </a:spcBef>
          <a:spcAft>
            <a:spcPts val="0"/>
          </a:spcAft>
          <a:buClr>
            <a:prstClr val="black"/>
          </a:buClr>
          <a:buSzTx/>
          <a:buFont typeface="Wingdings" panose="05000000000000000000" pitchFamily="2" charset="2"/>
          <a:buChar char="§"/>
          <a:tabLst/>
          <a:defRPr kumimoji="0" sz="1200" b="1" i="0" u="none" strike="noStrike" kern="0" cap="none" spc="0" normalizeH="0" baseline="0" noProof="1">
            <a:ln>
              <a:noFill/>
            </a:ln>
            <a:solidFill>
              <a:prstClr val="black"/>
            </a:solidFill>
            <a:effectLst/>
            <a:uLnTx/>
            <a:uFillTx/>
            <a:latin typeface="맑은 고딕" panose="020B0503020000020004" pitchFamily="50" charset="-127"/>
            <a:ea typeface="맑은 고딕" panose="020B0503020000020004" pitchFamily="50" charset="-127"/>
            <a:cs typeface="+mn-c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lIns="0" tIns="0" rIns="0" bIns="0"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44005</TotalTime>
  <Words>4490</Words>
  <Application>Microsoft Office PowerPoint</Application>
  <PresentationFormat>사용자 지정</PresentationFormat>
  <Paragraphs>2096</Paragraphs>
  <Slides>50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50</vt:i4>
      </vt:variant>
    </vt:vector>
  </HeadingPairs>
  <TitlesOfParts>
    <vt:vector size="60" baseType="lpstr">
      <vt:lpstr>Adobe 고딕 Std B</vt:lpstr>
      <vt:lpstr>휴먼모음T</vt:lpstr>
      <vt:lpstr>Wingdings</vt:lpstr>
      <vt:lpstr>HY수평선M</vt:lpstr>
      <vt:lpstr>Arial</vt:lpstr>
      <vt:lpstr>맑은 고딕</vt:lpstr>
      <vt:lpstr>휴먼엑스포</vt:lpstr>
      <vt:lpstr>5_Office 테마</vt:lpstr>
      <vt:lpstr>4_Office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단말기 설정 데이터 수정 앱</vt:lpstr>
      <vt:lpstr>목차</vt:lpstr>
      <vt:lpstr>1. BTS Scan App 다운 및 설치</vt:lpstr>
      <vt:lpstr>1. BTS Scan App 다운 및 설치</vt:lpstr>
      <vt:lpstr>1. BTS Scan App 다운 및 설치</vt:lpstr>
      <vt:lpstr>1. BTS Scan App 다운 및 설치</vt:lpstr>
      <vt:lpstr>1. BTS Scan App 다운 및 설치</vt:lpstr>
      <vt:lpstr>1. BTS Scan App 다운 및 설치</vt:lpstr>
      <vt:lpstr>1. BTS Scan App 다운 및 설치</vt:lpstr>
      <vt:lpstr>1. 메인 실행 화면</vt:lpstr>
      <vt:lpstr>2. 해당 단말기 수신 값 자세히 보기</vt:lpstr>
      <vt:lpstr>3. 리스트 경고표시</vt:lpstr>
      <vt:lpstr>4. 단말기 파라미터 설정 변경 화면 – 화면 이동</vt:lpstr>
      <vt:lpstr>5. 기기 파라미터 설정 변경 화면 – BLE 연결</vt:lpstr>
      <vt:lpstr>5. 기기 파라미터 설정 변경 화면 – 설정</vt:lpstr>
      <vt:lpstr>6. 기기 파라미터 설정 변경 화면 – 변경 완료</vt:lpstr>
      <vt:lpstr>7. 앱 백그라운드 실행  </vt:lpstr>
      <vt:lpstr>8. 앱을 종료하는 방법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정욱 김</dc:creator>
  <cp:lastModifiedBy>temyshin@gmail.com</cp:lastModifiedBy>
  <cp:revision>1332</cp:revision>
  <cp:lastPrinted>2022-06-30T08:33:38Z</cp:lastPrinted>
  <dcterms:created xsi:type="dcterms:W3CDTF">2019-03-15T05:47:16Z</dcterms:created>
  <dcterms:modified xsi:type="dcterms:W3CDTF">2022-09-02T09:51:30Z</dcterms:modified>
</cp:coreProperties>
</file>